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34"/>
  </p:notesMasterIdLst>
  <p:handoutMasterIdLst>
    <p:handoutMasterId r:id="rId35"/>
  </p:handoutMasterIdLst>
  <p:sldIdLst>
    <p:sldId id="256" r:id="rId4"/>
    <p:sldId id="260" r:id="rId5"/>
    <p:sldId id="313" r:id="rId6"/>
    <p:sldId id="316" r:id="rId7"/>
    <p:sldId id="318" r:id="rId8"/>
    <p:sldId id="317" r:id="rId9"/>
    <p:sldId id="323" r:id="rId10"/>
    <p:sldId id="322" r:id="rId11"/>
    <p:sldId id="325" r:id="rId12"/>
    <p:sldId id="326" r:id="rId13"/>
    <p:sldId id="327" r:id="rId14"/>
    <p:sldId id="328" r:id="rId15"/>
    <p:sldId id="324" r:id="rId16"/>
    <p:sldId id="331" r:id="rId17"/>
    <p:sldId id="320" r:id="rId18"/>
    <p:sldId id="321" r:id="rId19"/>
    <p:sldId id="319" r:id="rId20"/>
    <p:sldId id="332" r:id="rId21"/>
    <p:sldId id="330" r:id="rId22"/>
    <p:sldId id="333" r:id="rId23"/>
    <p:sldId id="329" r:id="rId24"/>
    <p:sldId id="334" r:id="rId25"/>
    <p:sldId id="335" r:id="rId26"/>
    <p:sldId id="258" r:id="rId27"/>
    <p:sldId id="359" r:id="rId28"/>
    <p:sldId id="361" r:id="rId29"/>
    <p:sldId id="362" r:id="rId30"/>
    <p:sldId id="364" r:id="rId31"/>
    <p:sldId id="276" r:id="rId32"/>
    <p:sldId id="27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42F"/>
    <a:srgbClr val="FFA000"/>
    <a:srgbClr val="FF5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8" autoAdjust="0"/>
    <p:restoredTop sz="80448" autoAdjust="0"/>
  </p:normalViewPr>
  <p:slideViewPr>
    <p:cSldViewPr snapToGrid="0">
      <p:cViewPr varScale="1">
        <p:scale>
          <a:sx n="69" d="100"/>
          <a:sy n="69" d="100"/>
        </p:scale>
        <p:origin x="1234" y="77"/>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11/28/2018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Nazywam</a:t>
            </a:r>
            <a:r>
              <a:rPr lang="en-GB" dirty="0"/>
              <a:t> </a:t>
            </a:r>
            <a:r>
              <a:rPr lang="en-GB" dirty="0" err="1"/>
              <a:t>sie</a:t>
            </a:r>
            <a:r>
              <a:rPr lang="en-GB" dirty="0"/>
              <a:t> TK –</a:t>
            </a:r>
            <a:r>
              <a:rPr lang="en-GB" dirty="0" err="1"/>
              <a:t>aktualnie</a:t>
            </a:r>
            <a:r>
              <a:rPr lang="en-GB" dirty="0"/>
              <a:t> </a:t>
            </a:r>
            <a:r>
              <a:rPr lang="en-GB" dirty="0" err="1"/>
              <a:t>wsplpracuje</a:t>
            </a:r>
            <a:r>
              <a:rPr lang="en-GB" dirty="0"/>
              <a:t> z </a:t>
            </a:r>
            <a:r>
              <a:rPr lang="en-GB" dirty="0" err="1"/>
              <a:t>firma</a:t>
            </a:r>
            <a:r>
              <a:rPr lang="en-GB" dirty="0"/>
              <a:t> FP w </a:t>
            </a:r>
            <a:r>
              <a:rPr lang="en-GB" dirty="0" err="1"/>
              <a:t>takiej</a:t>
            </a:r>
            <a:r>
              <a:rPr lang="en-GB" dirty="0"/>
              <a:t> </a:t>
            </a:r>
            <a:r>
              <a:rPr lang="en-GB" dirty="0" err="1"/>
              <a:t>komorce</a:t>
            </a:r>
            <a:r>
              <a:rPr lang="en-GB" dirty="0"/>
              <a:t> </a:t>
            </a:r>
            <a:r>
              <a:rPr lang="en-GB" dirty="0" err="1"/>
              <a:t>ktora</a:t>
            </a:r>
            <a:r>
              <a:rPr lang="en-GB" dirty="0"/>
              <a:t> </a:t>
            </a:r>
            <a:r>
              <a:rPr lang="en-GB" dirty="0" err="1"/>
              <a:t>nazywa</a:t>
            </a:r>
            <a:r>
              <a:rPr lang="en-GB" dirty="0"/>
              <a:t> </a:t>
            </a:r>
            <a:r>
              <a:rPr lang="en-GB" dirty="0" err="1"/>
              <a:t>sie</a:t>
            </a:r>
            <a:r>
              <a:rPr lang="en-GB" dirty="0"/>
              <a:t> Data Solution</a:t>
            </a:r>
          </a:p>
          <a:p>
            <a:r>
              <a:rPr lang="en-GB" dirty="0"/>
              <a:t>– </a:t>
            </a:r>
            <a:r>
              <a:rPr lang="en-GB" dirty="0" err="1"/>
              <a:t>jak</a:t>
            </a:r>
            <a:r>
              <a:rPr lang="en-GB" dirty="0"/>
              <a:t> </a:t>
            </a:r>
            <a:r>
              <a:rPr lang="en-GB" dirty="0" err="1"/>
              <a:t>moje</a:t>
            </a:r>
            <a:r>
              <a:rPr lang="en-GB" dirty="0"/>
              <a:t> </a:t>
            </a:r>
            <a:r>
              <a:rPr lang="en-GB" dirty="0" err="1"/>
              <a:t>córki</a:t>
            </a:r>
            <a:r>
              <a:rPr lang="en-GB" dirty="0"/>
              <a:t> </a:t>
            </a:r>
            <a:r>
              <a:rPr lang="en-GB" dirty="0" err="1"/>
              <a:t>pyta</a:t>
            </a:r>
            <a:r>
              <a:rPr lang="en-GB" dirty="0"/>
              <a:t> co </a:t>
            </a:r>
            <a:r>
              <a:rPr lang="en-GB" dirty="0" err="1"/>
              <a:t>robie</a:t>
            </a:r>
            <a:r>
              <a:rPr lang="en-GB" dirty="0"/>
              <a:t> to </a:t>
            </a:r>
            <a:r>
              <a:rPr lang="en-GB" dirty="0" err="1"/>
              <a:t>mowie</a:t>
            </a:r>
            <a:r>
              <a:rPr lang="en-GB" dirty="0"/>
              <a:t> ze </a:t>
            </a:r>
            <a:r>
              <a:rPr lang="en-GB" dirty="0" err="1"/>
              <a:t>bawie</a:t>
            </a:r>
            <a:r>
              <a:rPr lang="en-GB" dirty="0"/>
              <a:t> </a:t>
            </a:r>
            <a:r>
              <a:rPr lang="en-GB" dirty="0" err="1"/>
              <a:t>sie</a:t>
            </a:r>
            <a:r>
              <a:rPr lang="en-GB" dirty="0"/>
              <a:t> </a:t>
            </a:r>
            <a:r>
              <a:rPr lang="en-GB" dirty="0" err="1"/>
              <a:t>chmura</a:t>
            </a:r>
            <a:r>
              <a:rPr lang="en-GB" dirty="0"/>
              <a:t> a </a:t>
            </a:r>
            <a:r>
              <a:rPr lang="en-GB" dirty="0" err="1"/>
              <a:t>dokladaniej</a:t>
            </a:r>
            <a:r>
              <a:rPr lang="en-GB" dirty="0"/>
              <a:t> </a:t>
            </a:r>
            <a:r>
              <a:rPr lang="en-GB" dirty="0" err="1"/>
              <a:t>zajmuje</a:t>
            </a:r>
            <a:r>
              <a:rPr lang="en-GB" dirty="0"/>
              <a:t> </a:t>
            </a:r>
            <a:r>
              <a:rPr lang="en-GB" dirty="0" err="1"/>
              <a:t>sie</a:t>
            </a:r>
            <a:r>
              <a:rPr lang="en-GB" dirty="0"/>
              <a:t> </a:t>
            </a:r>
            <a:r>
              <a:rPr lang="en-GB" dirty="0" err="1"/>
              <a:t>przetwarzaniem</a:t>
            </a:r>
            <a:r>
              <a:rPr lang="en-GB" dirty="0"/>
              <a:t> </a:t>
            </a:r>
            <a:r>
              <a:rPr lang="en-GB" dirty="0" err="1"/>
              <a:t>duzych</a:t>
            </a:r>
            <a:r>
              <a:rPr lang="en-GB" dirty="0"/>
              <a:t> </a:t>
            </a:r>
            <a:r>
              <a:rPr lang="en-GB" dirty="0" err="1"/>
              <a:t>zbiorow</a:t>
            </a:r>
            <a:r>
              <a:rPr lang="en-GB" dirty="0"/>
              <a:t> </a:t>
            </a:r>
            <a:r>
              <a:rPr lang="en-GB" dirty="0" err="1"/>
              <a:t>danych</a:t>
            </a:r>
            <a:r>
              <a:rPr lang="en-GB" dirty="0"/>
              <a:t> w </a:t>
            </a:r>
            <a:r>
              <a:rPr lang="en-GB" dirty="0" err="1"/>
              <a:t>chmurze</a:t>
            </a:r>
            <a:r>
              <a:rPr lang="en-GB" dirty="0"/>
              <a:t> Azure</a:t>
            </a:r>
          </a:p>
          <a:p>
            <a:r>
              <a:rPr lang="en-GB" dirty="0" err="1"/>
              <a:t>Dzis</a:t>
            </a:r>
            <a:r>
              <a:rPr lang="en-GB" dirty="0"/>
              <a:t> </a:t>
            </a:r>
            <a:r>
              <a:rPr lang="en-GB" dirty="0" err="1"/>
              <a:t>chcialbym</a:t>
            </a:r>
            <a:r>
              <a:rPr lang="en-GB" dirty="0"/>
              <a:t> </a:t>
            </a:r>
            <a:r>
              <a:rPr lang="en-GB" dirty="0" err="1"/>
              <a:t>Wam</a:t>
            </a:r>
            <a:r>
              <a:rPr lang="en-GB" dirty="0"/>
              <a:t> </a:t>
            </a:r>
            <a:r>
              <a:rPr lang="en-GB" dirty="0" err="1"/>
              <a:t>odpowiedziec</a:t>
            </a:r>
            <a:r>
              <a:rPr lang="en-GB" dirty="0"/>
              <a:t> o </a:t>
            </a:r>
            <a:r>
              <a:rPr lang="en-GB" dirty="0" err="1"/>
              <a:t>jdenych</a:t>
            </a:r>
            <a:r>
              <a:rPr lang="en-GB" dirty="0"/>
              <a:t> z </a:t>
            </a:r>
            <a:r>
              <a:rPr lang="en-GB" dirty="0" err="1"/>
              <a:t>moim</a:t>
            </a:r>
            <a:r>
              <a:rPr lang="en-GB" dirty="0"/>
              <a:t> </a:t>
            </a:r>
            <a:r>
              <a:rPr lang="en-GB" dirty="0" err="1"/>
              <a:t>zabawek</a:t>
            </a:r>
            <a:r>
              <a:rPr lang="en-GB" dirty="0"/>
              <a:t> – </a:t>
            </a:r>
            <a:r>
              <a:rPr lang="en-GB" dirty="0" err="1"/>
              <a:t>generlanie</a:t>
            </a:r>
            <a:r>
              <a:rPr lang="en-GB" dirty="0"/>
              <a:t> to </a:t>
            </a:r>
            <a:r>
              <a:rPr lang="en-GB" dirty="0" err="1"/>
              <a:t>chcialbym</a:t>
            </a:r>
            <a:r>
              <a:rPr lang="en-GB" dirty="0"/>
              <a:t> </a:t>
            </a:r>
            <a:r>
              <a:rPr lang="en-GB" dirty="0" err="1"/>
              <a:t>odpowiedziec</a:t>
            </a:r>
            <a:r>
              <a:rPr lang="en-GB" dirty="0"/>
              <a:t> </a:t>
            </a:r>
            <a:r>
              <a:rPr lang="en-GB" dirty="0" err="1"/>
              <a:t>jak</a:t>
            </a:r>
            <a:r>
              <a:rPr lang="en-GB" dirty="0"/>
              <a:t> </a:t>
            </a:r>
            <a:r>
              <a:rPr lang="en-GB" dirty="0" err="1"/>
              <a:t>ja</a:t>
            </a:r>
            <a:r>
              <a:rPr lang="en-GB" dirty="0"/>
              <a:t> </a:t>
            </a:r>
            <a:r>
              <a:rPr lang="en-GB" dirty="0" err="1"/>
              <a:t>zaczynalem</a:t>
            </a:r>
            <a:r>
              <a:rPr lang="en-GB" dirty="0"/>
              <a:t> </a:t>
            </a:r>
            <a:r>
              <a:rPr lang="en-GB" dirty="0" err="1"/>
              <a:t>swoja</a:t>
            </a:r>
            <a:r>
              <a:rPr lang="en-GB" dirty="0"/>
              <a:t> </a:t>
            </a:r>
            <a:r>
              <a:rPr lang="en-GB" dirty="0" err="1"/>
              <a:t>przygotoge</a:t>
            </a:r>
            <a:r>
              <a:rPr lang="en-GB" dirty="0"/>
              <a:t> z Big Data,</a:t>
            </a:r>
          </a:p>
          <a:p>
            <a:endParaRPr lang="en-GB" dirty="0"/>
          </a:p>
        </p:txBody>
      </p:sp>
      <p:sp>
        <p:nvSpPr>
          <p:cNvPr id="4" name="Slide Number Placeholder 3"/>
          <p:cNvSpPr>
            <a:spLocks noGrp="1"/>
          </p:cNvSpPr>
          <p:nvPr>
            <p:ph type="sldNum" sz="quarter" idx="5"/>
          </p:nvPr>
        </p:nvSpPr>
        <p:spPr/>
        <p:txBody>
          <a:bodyPr/>
          <a:lstStyle/>
          <a:p>
            <a:fld id="{55992286-4AA4-4E55-98B6-FFAF34B74A40}" type="slidenum">
              <a:rPr lang="en-US" smtClean="0"/>
              <a:t>1</a:t>
            </a:fld>
            <a:endParaRPr lang="en-US"/>
          </a:p>
        </p:txBody>
      </p:sp>
    </p:spTree>
    <p:extLst>
      <p:ext uri="{BB962C8B-B14F-4D97-AF65-F5344CB8AC3E}">
        <p14:creationId xmlns:p14="http://schemas.microsoft.com/office/powerpoint/2010/main" val="388566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91099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18</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t>
            </a:r>
            <a:r>
              <a:rPr lang="en-GB" dirty="0" err="1"/>
              <a:t>wiemy</a:t>
            </a:r>
            <a:r>
              <a:rPr lang="en-GB" dirty="0"/>
              <a:t> </a:t>
            </a:r>
            <a:r>
              <a:rPr lang="en-GB" dirty="0" err="1"/>
              <a:t>juz</a:t>
            </a:r>
            <a:r>
              <a:rPr lang="en-GB" dirty="0"/>
              <a:t> </a:t>
            </a:r>
            <a:r>
              <a:rPr lang="en-GB" dirty="0" err="1"/>
              <a:t>czym</a:t>
            </a:r>
            <a:r>
              <a:rPr lang="en-GB" dirty="0"/>
              <a:t> </a:t>
            </a:r>
            <a:r>
              <a:rPr lang="en-GB" dirty="0" err="1"/>
              <a:t>sa</a:t>
            </a:r>
            <a:r>
              <a:rPr lang="en-GB" dirty="0"/>
              <a:t> Big Data I </a:t>
            </a:r>
            <a:r>
              <a:rPr lang="en-GB" dirty="0" err="1"/>
              <a:t>jak</a:t>
            </a:r>
            <a:r>
              <a:rPr lang="en-GB" dirty="0"/>
              <a:t> je </a:t>
            </a:r>
            <a:r>
              <a:rPr lang="en-GB" dirty="0" err="1"/>
              <a:t>przetwarzac</a:t>
            </a:r>
            <a:r>
              <a:rPr lang="en-GB" dirty="0"/>
              <a:t> –</a:t>
            </a:r>
            <a:r>
              <a:rPr lang="en-GB" dirty="0" err="1"/>
              <a:t>sprobujmy</a:t>
            </a:r>
            <a:r>
              <a:rPr lang="en-GB" dirty="0"/>
              <a:t> </a:t>
            </a:r>
            <a:r>
              <a:rPr lang="en-GB" dirty="0" err="1"/>
              <a:t>zastosowac</a:t>
            </a:r>
            <a:r>
              <a:rPr lang="en-GB" dirty="0"/>
              <a:t> </a:t>
            </a:r>
            <a:r>
              <a:rPr lang="en-GB" dirty="0" err="1"/>
              <a:t>nasza</a:t>
            </a:r>
            <a:r>
              <a:rPr lang="en-GB" dirty="0"/>
              <a:t> </a:t>
            </a:r>
            <a:r>
              <a:rPr lang="en-GB" dirty="0" err="1"/>
              <a:t>wiedze</a:t>
            </a:r>
            <a:r>
              <a:rPr lang="en-GB" dirty="0"/>
              <a:t> w </a:t>
            </a:r>
            <a:r>
              <a:rPr lang="en-GB" dirty="0" err="1"/>
              <a:t>praktyce</a:t>
            </a:r>
            <a:r>
              <a:rPr lang="en-GB" dirty="0"/>
              <a:t>.</a:t>
            </a:r>
          </a:p>
          <a:p>
            <a:r>
              <a:rPr lang="en-GB" dirty="0" err="1"/>
              <a:t>Powiem</a:t>
            </a:r>
            <a:r>
              <a:rPr lang="en-GB" dirty="0"/>
              <a:t> </a:t>
            </a:r>
            <a:r>
              <a:rPr lang="en-GB" dirty="0" err="1"/>
              <a:t>teraz</a:t>
            </a:r>
            <a:r>
              <a:rPr lang="en-GB" dirty="0"/>
              <a:t> </a:t>
            </a:r>
            <a:r>
              <a:rPr lang="en-GB" dirty="0" err="1"/>
              <a:t>kilka</a:t>
            </a:r>
            <a:r>
              <a:rPr lang="en-GB" dirty="0"/>
              <a:t> slow o </a:t>
            </a:r>
            <a:r>
              <a:rPr lang="en-GB" dirty="0" err="1"/>
              <a:t>naszym</a:t>
            </a:r>
            <a:r>
              <a:rPr lang="en-GB" dirty="0"/>
              <a:t> </a:t>
            </a:r>
            <a:r>
              <a:rPr lang="en-GB" dirty="0" err="1"/>
              <a:t>projekcie</a:t>
            </a:r>
            <a:r>
              <a:rPr lang="en-GB" dirty="0"/>
              <a:t> (</a:t>
            </a:r>
            <a:r>
              <a:rPr lang="en-GB" dirty="0" err="1"/>
              <a:t>ktory</a:t>
            </a:r>
            <a:r>
              <a:rPr lang="en-GB" dirty="0"/>
              <a:t> </a:t>
            </a:r>
            <a:r>
              <a:rPr lang="en-GB" dirty="0" err="1"/>
              <a:t>jeszcze</a:t>
            </a:r>
            <a:r>
              <a:rPr lang="en-GB" dirty="0"/>
              <a:t> </a:t>
            </a:r>
            <a:r>
              <a:rPr lang="en-GB" dirty="0" err="1"/>
              <a:t>sie</a:t>
            </a:r>
            <a:r>
              <a:rPr lang="en-GB" dirty="0"/>
              <a:t> </a:t>
            </a:r>
            <a:r>
              <a:rPr lang="en-GB" dirty="0" err="1"/>
              <a:t>nie</a:t>
            </a:r>
            <a:r>
              <a:rPr lang="en-GB" dirty="0"/>
              <a:t> </a:t>
            </a:r>
            <a:r>
              <a:rPr lang="en-GB" dirty="0" err="1"/>
              <a:t>skonczyl</a:t>
            </a:r>
            <a:r>
              <a:rPr lang="en-GB" dirty="0"/>
              <a:t>) </a:t>
            </a:r>
          </a:p>
          <a:p>
            <a:r>
              <a:rPr lang="en-GB" dirty="0" err="1"/>
              <a:t>Nasz</a:t>
            </a:r>
            <a:r>
              <a:rPr lang="en-GB" dirty="0"/>
              <a:t> project ma za </a:t>
            </a:r>
            <a:r>
              <a:rPr lang="en-GB" dirty="0" err="1"/>
              <a:t>zadanie</a:t>
            </a:r>
            <a:r>
              <a:rPr lang="en-GB" dirty="0"/>
              <a:t> </a:t>
            </a:r>
            <a:r>
              <a:rPr lang="en-GB" dirty="0" err="1"/>
              <a:t>przygotowac</a:t>
            </a:r>
            <a:r>
              <a:rPr lang="en-GB" dirty="0"/>
              <a:t> system, </a:t>
            </a:r>
            <a:r>
              <a:rPr lang="en-GB" dirty="0" err="1"/>
              <a:t>ktory</a:t>
            </a:r>
            <a:r>
              <a:rPr lang="en-GB" dirty="0"/>
              <a:t> </a:t>
            </a:r>
            <a:r>
              <a:rPr lang="en-GB" dirty="0" err="1"/>
              <a:t>bedzie</a:t>
            </a:r>
            <a:r>
              <a:rPr lang="en-GB" dirty="0"/>
              <a:t> </a:t>
            </a:r>
            <a:r>
              <a:rPr lang="en-GB" dirty="0" err="1"/>
              <a:t>odpowiedzialny</a:t>
            </a:r>
            <a:r>
              <a:rPr lang="en-GB" dirty="0"/>
              <a:t> za </a:t>
            </a:r>
            <a:r>
              <a:rPr lang="en-GB" dirty="0" err="1"/>
              <a:t>przetwarzanie</a:t>
            </a:r>
            <a:r>
              <a:rPr lang="en-GB" dirty="0"/>
              <a:t> </a:t>
            </a:r>
            <a:r>
              <a:rPr lang="en-GB" dirty="0" err="1"/>
              <a:t>duzych</a:t>
            </a:r>
            <a:r>
              <a:rPr lang="en-GB" dirty="0"/>
              <a:t> </a:t>
            </a:r>
            <a:r>
              <a:rPr lang="en-GB" dirty="0" err="1"/>
              <a:t>zbiorow</a:t>
            </a:r>
            <a:r>
              <a:rPr lang="en-GB" dirty="0"/>
              <a:t> </a:t>
            </a:r>
            <a:r>
              <a:rPr lang="en-GB" dirty="0" err="1"/>
              <a:t>danych</a:t>
            </a:r>
            <a:r>
              <a:rPr lang="en-GB" dirty="0"/>
              <a:t> </a:t>
            </a:r>
            <a:r>
              <a:rPr lang="en-GB" dirty="0" err="1"/>
              <a:t>pochodzaych</a:t>
            </a:r>
            <a:r>
              <a:rPr lang="en-GB" dirty="0"/>
              <a:t> z </a:t>
            </a:r>
            <a:r>
              <a:rPr lang="en-GB" dirty="0" err="1"/>
              <a:t>urzadzanen</a:t>
            </a:r>
            <a:r>
              <a:rPr lang="en-GB" dirty="0"/>
              <a:t> </a:t>
            </a:r>
            <a:r>
              <a:rPr lang="en-GB" dirty="0" err="1"/>
              <a:t>pomiarowych</a:t>
            </a:r>
            <a:r>
              <a:rPr lang="en-GB" dirty="0"/>
              <a:t>.</a:t>
            </a:r>
          </a:p>
          <a:p>
            <a:r>
              <a:rPr lang="en-GB" dirty="0" err="1"/>
              <a:t>Mozemy</a:t>
            </a:r>
            <a:r>
              <a:rPr lang="en-GB" dirty="0"/>
              <a:t> </a:t>
            </a:r>
            <a:r>
              <a:rPr lang="en-GB" dirty="0" err="1"/>
              <a:t>przyjac</a:t>
            </a:r>
            <a:r>
              <a:rPr lang="en-GB" dirty="0"/>
              <a:t> ze </a:t>
            </a:r>
            <a:r>
              <a:rPr lang="en-GB" dirty="0" err="1"/>
              <a:t>przetwarzamy</a:t>
            </a:r>
            <a:r>
              <a:rPr lang="en-GB" dirty="0"/>
              <a:t> </a:t>
            </a:r>
            <a:r>
              <a:rPr lang="en-GB" dirty="0" err="1"/>
              <a:t>dane</a:t>
            </a:r>
            <a:r>
              <a:rPr lang="en-GB" dirty="0"/>
              <a:t> z </a:t>
            </a:r>
            <a:r>
              <a:rPr lang="en-GB" dirty="0" err="1"/>
              <a:t>urzadzen</a:t>
            </a:r>
            <a:r>
              <a:rPr lang="en-GB" dirty="0"/>
              <a:t> </a:t>
            </a:r>
            <a:r>
              <a:rPr lang="en-GB" dirty="0" err="1"/>
              <a:t>Iot</a:t>
            </a:r>
            <a:r>
              <a:rPr lang="en-GB" dirty="0"/>
              <a:t> (</a:t>
            </a:r>
            <a:r>
              <a:rPr lang="en-GB" dirty="0" err="1"/>
              <a:t>okolo</a:t>
            </a:r>
            <a:r>
              <a:rPr lang="en-GB" dirty="0"/>
              <a:t> 400 000) , </a:t>
            </a:r>
            <a:r>
              <a:rPr lang="en-GB" dirty="0" err="1"/>
              <a:t>dane</a:t>
            </a:r>
            <a:r>
              <a:rPr lang="en-GB" dirty="0"/>
              <a:t> </a:t>
            </a:r>
            <a:r>
              <a:rPr lang="en-GB" dirty="0" err="1"/>
              <a:t>aktualnie</a:t>
            </a:r>
            <a:r>
              <a:rPr lang="en-GB" dirty="0"/>
              <a:t> </a:t>
            </a:r>
            <a:r>
              <a:rPr lang="en-GB" dirty="0" err="1"/>
              <a:t>zapisywane</a:t>
            </a:r>
            <a:r>
              <a:rPr lang="en-GB" dirty="0"/>
              <a:t> </a:t>
            </a:r>
            <a:r>
              <a:rPr lang="en-GB" dirty="0" err="1"/>
              <a:t>sa</a:t>
            </a:r>
            <a:r>
              <a:rPr lang="en-GB" dirty="0"/>
              <a:t> baize </a:t>
            </a:r>
            <a:r>
              <a:rPr lang="en-GB" dirty="0" err="1"/>
              <a:t>danych</a:t>
            </a:r>
            <a:r>
              <a:rPr lang="en-GB" dirty="0"/>
              <a:t> w </a:t>
            </a:r>
            <a:r>
              <a:rPr lang="en-GB" dirty="0" err="1"/>
              <a:t>systemie</a:t>
            </a:r>
            <a:r>
              <a:rPr lang="en-GB" dirty="0"/>
              <a:t> </a:t>
            </a:r>
            <a:r>
              <a:rPr lang="en-GB" dirty="0" err="1"/>
              <a:t>OnPremise</a:t>
            </a:r>
            <a:r>
              <a:rPr lang="en-GB" dirty="0"/>
              <a:t> (</a:t>
            </a:r>
            <a:r>
              <a:rPr lang="en-GB" dirty="0" err="1"/>
              <a:t>lokalnie</a:t>
            </a:r>
            <a:r>
              <a:rPr lang="en-GB" dirty="0"/>
              <a:t>)</a:t>
            </a:r>
          </a:p>
          <a:p>
            <a:r>
              <a:rPr lang="en-GB" dirty="0" err="1"/>
              <a:t>Mamy</a:t>
            </a:r>
            <a:r>
              <a:rPr lang="en-GB" dirty="0"/>
              <a:t> </a:t>
            </a:r>
            <a:r>
              <a:rPr lang="en-GB" dirty="0" err="1"/>
              <a:t>torche</a:t>
            </a:r>
            <a:r>
              <a:rPr lang="en-GB" dirty="0"/>
              <a:t> </a:t>
            </a:r>
            <a:r>
              <a:rPr lang="en-GB" dirty="0" err="1"/>
              <a:t>danych</a:t>
            </a:r>
            <a:r>
              <a:rPr lang="en-GB" dirty="0"/>
              <a:t> </a:t>
            </a:r>
            <a:r>
              <a:rPr lang="en-GB" dirty="0" err="1"/>
              <a:t>historycznych</a:t>
            </a:r>
            <a:r>
              <a:rPr lang="en-GB" dirty="0"/>
              <a:t> –troche to </a:t>
            </a:r>
            <a:r>
              <a:rPr lang="en-GB" dirty="0" err="1"/>
              <a:t>znaczy</a:t>
            </a:r>
            <a:r>
              <a:rPr lang="en-GB" dirty="0"/>
              <a:t> </a:t>
            </a:r>
            <a:r>
              <a:rPr lang="en-GB" dirty="0" err="1"/>
              <a:t>okolo</a:t>
            </a:r>
            <a:r>
              <a:rPr lang="en-GB" dirty="0"/>
              <a:t> 30 TB</a:t>
            </a:r>
          </a:p>
          <a:p>
            <a:r>
              <a:rPr lang="en-GB" dirty="0"/>
              <a:t>I </a:t>
            </a:r>
            <a:r>
              <a:rPr lang="en-GB" dirty="0" err="1"/>
              <a:t>dzienny</a:t>
            </a:r>
            <a:r>
              <a:rPr lang="en-GB" dirty="0"/>
              <a:t> load to </a:t>
            </a:r>
            <a:r>
              <a:rPr lang="en-GB" dirty="0" err="1"/>
              <a:t>okolo</a:t>
            </a:r>
            <a:r>
              <a:rPr lang="en-GB" dirty="0"/>
              <a:t> 15 GB </a:t>
            </a:r>
            <a:r>
              <a:rPr lang="en-GB" dirty="0" err="1"/>
              <a:t>danych</a:t>
            </a:r>
            <a:r>
              <a:rPr lang="en-GB" dirty="0"/>
              <a:t> </a:t>
            </a:r>
          </a:p>
          <a:p>
            <a:r>
              <a:rPr lang="en-GB" dirty="0" err="1"/>
              <a:t>Jesli</a:t>
            </a:r>
            <a:r>
              <a:rPr lang="en-GB" dirty="0"/>
              <a:t> </a:t>
            </a:r>
            <a:r>
              <a:rPr lang="en-GB" dirty="0" err="1"/>
              <a:t>chodzi</a:t>
            </a:r>
            <a:r>
              <a:rPr lang="en-GB" dirty="0"/>
              <a:t> o </a:t>
            </a:r>
            <a:r>
              <a:rPr lang="en-GB" dirty="0" err="1"/>
              <a:t>przetwarzanie</a:t>
            </a:r>
            <a:r>
              <a:rPr lang="en-GB" dirty="0"/>
              <a:t> to </a:t>
            </a:r>
            <a:r>
              <a:rPr lang="en-GB" dirty="0" err="1"/>
              <a:t>mamy</a:t>
            </a:r>
            <a:r>
              <a:rPr lang="en-GB" dirty="0"/>
              <a:t> do </a:t>
            </a:r>
            <a:r>
              <a:rPr lang="en-GB" dirty="0" err="1"/>
              <a:t>rozwiazania</a:t>
            </a:r>
            <a:r>
              <a:rPr lang="en-GB" dirty="0"/>
              <a:t> 7 </a:t>
            </a:r>
            <a:r>
              <a:rPr lang="en-GB" dirty="0" err="1"/>
              <a:t>problemow</a:t>
            </a:r>
            <a:r>
              <a:rPr lang="en-GB" dirty="0"/>
              <a:t> –co </a:t>
            </a:r>
            <a:r>
              <a:rPr lang="en-GB" dirty="0" err="1"/>
              <a:t>przeklada</a:t>
            </a:r>
            <a:r>
              <a:rPr lang="en-GB" dirty="0"/>
              <a:t> </a:t>
            </a:r>
            <a:r>
              <a:rPr lang="en-GB" dirty="0" err="1"/>
              <a:t>sie</a:t>
            </a:r>
            <a:r>
              <a:rPr lang="en-GB" dirty="0"/>
              <a:t> </a:t>
            </a:r>
            <a:r>
              <a:rPr lang="en-GB" dirty="0" err="1"/>
              <a:t>na</a:t>
            </a:r>
            <a:r>
              <a:rPr lang="en-GB" dirty="0"/>
              <a:t> </a:t>
            </a:r>
            <a:r>
              <a:rPr lang="en-GB" dirty="0" err="1"/>
              <a:t>zaimpelentowanie</a:t>
            </a:r>
            <a:r>
              <a:rPr lang="en-GB" dirty="0"/>
              <a:t> (</a:t>
            </a:r>
            <a:r>
              <a:rPr lang="en-GB" dirty="0" err="1"/>
              <a:t>wczesniej</a:t>
            </a:r>
            <a:r>
              <a:rPr lang="en-GB" dirty="0"/>
              <a:t> </a:t>
            </a:r>
            <a:r>
              <a:rPr lang="en-GB" dirty="0" err="1"/>
              <a:t>opracownych</a:t>
            </a:r>
            <a:r>
              <a:rPr lang="en-GB" dirty="0"/>
              <a:t> ) </a:t>
            </a:r>
            <a:r>
              <a:rPr lang="en-GB" dirty="0" err="1"/>
              <a:t>algortymow</a:t>
            </a:r>
            <a:r>
              <a:rPr lang="en-GB" dirty="0"/>
              <a:t> I </a:t>
            </a:r>
            <a:r>
              <a:rPr lang="en-GB" dirty="0" err="1"/>
              <a:t>uruchomienie</a:t>
            </a:r>
            <a:r>
              <a:rPr lang="en-GB" dirty="0"/>
              <a:t> I </a:t>
            </a:r>
            <a:r>
              <a:rPr lang="en-GB" dirty="0" err="1"/>
              <a:t>na</a:t>
            </a:r>
            <a:r>
              <a:rPr lang="en-GB" dirty="0"/>
              <a:t> </a:t>
            </a:r>
            <a:r>
              <a:rPr lang="en-GB" dirty="0" err="1"/>
              <a:t>pobraych</a:t>
            </a:r>
            <a:r>
              <a:rPr lang="en-GB" dirty="0"/>
              <a:t> </a:t>
            </a:r>
            <a:r>
              <a:rPr lang="en-GB" dirty="0" err="1"/>
              <a:t>danych</a:t>
            </a:r>
            <a:r>
              <a:rPr lang="en-GB" dirty="0"/>
              <a:t>.</a:t>
            </a:r>
          </a:p>
          <a:p>
            <a:r>
              <a:rPr lang="en-GB" dirty="0"/>
              <a:t>Dane </a:t>
            </a:r>
            <a:r>
              <a:rPr lang="en-GB" dirty="0" err="1"/>
              <a:t>beda</a:t>
            </a:r>
            <a:r>
              <a:rPr lang="en-GB" dirty="0"/>
              <a:t> </a:t>
            </a:r>
            <a:r>
              <a:rPr lang="en-GB" dirty="0" err="1"/>
              <a:t>przetawarzane</a:t>
            </a:r>
            <a:r>
              <a:rPr lang="en-GB" dirty="0"/>
              <a:t> w </a:t>
            </a:r>
            <a:r>
              <a:rPr lang="en-GB" dirty="0" err="1"/>
              <a:t>trybie</a:t>
            </a:r>
            <a:r>
              <a:rPr lang="en-GB" dirty="0"/>
              <a:t> </a:t>
            </a:r>
            <a:r>
              <a:rPr lang="en-GB" dirty="0" err="1"/>
              <a:t>batchowy</a:t>
            </a:r>
            <a:r>
              <a:rPr lang="en-GB" dirty="0"/>
              <a:t> – </a:t>
            </a:r>
            <a:r>
              <a:rPr lang="en-GB" dirty="0" err="1"/>
              <a:t>dzienny</a:t>
            </a:r>
            <a:r>
              <a:rPr lang="en-GB" dirty="0"/>
              <a:t> load</a:t>
            </a:r>
          </a:p>
          <a:p>
            <a:r>
              <a:rPr lang="en-GB" dirty="0"/>
              <a:t>Na </a:t>
            </a:r>
            <a:r>
              <a:rPr lang="en-GB" dirty="0" err="1"/>
              <a:t>wyjsciu</a:t>
            </a:r>
            <a:r>
              <a:rPr lang="en-GB" dirty="0"/>
              <a:t> </a:t>
            </a:r>
            <a:r>
              <a:rPr lang="en-GB" dirty="0" err="1"/>
              <a:t>mamy</a:t>
            </a:r>
            <a:r>
              <a:rPr lang="en-GB" dirty="0"/>
              <a:t> </a:t>
            </a:r>
            <a:r>
              <a:rPr lang="en-GB" dirty="0" err="1"/>
              <a:t>zapreznewac</a:t>
            </a:r>
            <a:r>
              <a:rPr lang="en-GB" dirty="0"/>
              <a:t> </a:t>
            </a:r>
            <a:r>
              <a:rPr lang="en-GB" dirty="0" err="1"/>
              <a:t>uzytkownikowi</a:t>
            </a:r>
            <a:r>
              <a:rPr lang="en-GB" dirty="0"/>
              <a:t> </a:t>
            </a:r>
            <a:r>
              <a:rPr lang="en-GB" dirty="0" err="1"/>
              <a:t>wyniki</a:t>
            </a:r>
            <a:r>
              <a:rPr lang="en-GB" dirty="0"/>
              <a:t> </a:t>
            </a:r>
            <a:r>
              <a:rPr lang="en-GB" dirty="0" err="1"/>
              <a:t>przetwarzania</a:t>
            </a:r>
            <a:r>
              <a:rPr lang="en-GB" dirty="0"/>
              <a:t> w </a:t>
            </a:r>
            <a:r>
              <a:rPr lang="en-GB" dirty="0" err="1"/>
              <a:t>posiaci</a:t>
            </a:r>
            <a:r>
              <a:rPr lang="en-GB" dirty="0"/>
              <a:t> KPI , </a:t>
            </a:r>
            <a:r>
              <a:rPr lang="en-GB" dirty="0" err="1"/>
              <a:t>stowrzyc</a:t>
            </a:r>
            <a:r>
              <a:rPr lang="en-GB" dirty="0"/>
              <a:t> </a:t>
            </a:r>
            <a:r>
              <a:rPr lang="en-GB" dirty="0" err="1"/>
              <a:t>wizualizacji</a:t>
            </a:r>
            <a:r>
              <a:rPr lang="en-GB" dirty="0"/>
              <a:t> </a:t>
            </a:r>
            <a:r>
              <a:rPr lang="en-GB" dirty="0" err="1"/>
              <a:t>tych</a:t>
            </a:r>
            <a:r>
              <a:rPr lang="en-GB" dirty="0"/>
              <a:t> KPI w </a:t>
            </a:r>
            <a:r>
              <a:rPr lang="en-GB" dirty="0" err="1"/>
              <a:t>postaci</a:t>
            </a:r>
            <a:r>
              <a:rPr lang="en-GB" dirty="0"/>
              <a:t> </a:t>
            </a:r>
            <a:r>
              <a:rPr lang="en-GB" dirty="0" err="1"/>
              <a:t>wyrkresow</a:t>
            </a:r>
            <a:r>
              <a:rPr lang="en-GB" dirty="0"/>
              <a:t> </a:t>
            </a:r>
            <a:r>
              <a:rPr lang="en-GB" dirty="0" err="1"/>
              <a:t>czy</a:t>
            </a:r>
            <a:r>
              <a:rPr lang="en-GB" dirty="0"/>
              <a:t> </a:t>
            </a:r>
            <a:r>
              <a:rPr lang="en-GB" dirty="0" err="1"/>
              <a:t>na</a:t>
            </a:r>
            <a:r>
              <a:rPr lang="en-GB" dirty="0"/>
              <a:t> </a:t>
            </a:r>
            <a:r>
              <a:rPr lang="en-GB" dirty="0" err="1"/>
              <a:t>mapie</a:t>
            </a:r>
            <a:endParaRPr lang="en-GB" dirty="0"/>
          </a:p>
          <a:p>
            <a:r>
              <a:rPr lang="en-GB" dirty="0"/>
              <a:t>I co </a:t>
            </a:r>
            <a:r>
              <a:rPr lang="en-GB" dirty="0" err="1"/>
              <a:t>bylo</a:t>
            </a:r>
            <a:r>
              <a:rPr lang="en-GB" dirty="0"/>
              <a:t> </a:t>
            </a:r>
            <a:r>
              <a:rPr lang="en-GB" dirty="0" err="1"/>
              <a:t>dla</a:t>
            </a:r>
            <a:r>
              <a:rPr lang="en-GB" dirty="0"/>
              <a:t> </a:t>
            </a:r>
            <a:r>
              <a:rPr lang="en-GB" dirty="0" err="1"/>
              <a:t>nas</a:t>
            </a:r>
            <a:r>
              <a:rPr lang="en-GB" dirty="0"/>
              <a:t> </a:t>
            </a:r>
            <a:r>
              <a:rPr lang="en-GB" dirty="0" err="1"/>
              <a:t>duzym</a:t>
            </a:r>
            <a:r>
              <a:rPr lang="en-GB" dirty="0"/>
              <a:t> </a:t>
            </a:r>
            <a:r>
              <a:rPr lang="en-GB" dirty="0" err="1"/>
              <a:t>zaskoczeniem</a:t>
            </a:r>
            <a:r>
              <a:rPr lang="en-GB" dirty="0"/>
              <a:t>, </a:t>
            </a:r>
            <a:r>
              <a:rPr lang="en-GB" dirty="0" err="1"/>
              <a:t>mamy</a:t>
            </a:r>
            <a:r>
              <a:rPr lang="en-GB" dirty="0"/>
              <a:t> z </a:t>
            </a:r>
            <a:r>
              <a:rPr lang="en-GB" dirty="0" err="1"/>
              <a:t>poziomu</a:t>
            </a:r>
            <a:r>
              <a:rPr lang="en-GB" dirty="0"/>
              <a:t> </a:t>
            </a:r>
            <a:r>
              <a:rPr lang="en-GB" dirty="0" err="1"/>
              <a:t>naszego</a:t>
            </a:r>
            <a:r>
              <a:rPr lang="en-GB" dirty="0"/>
              <a:t> </a:t>
            </a:r>
            <a:r>
              <a:rPr lang="en-GB" dirty="0" err="1"/>
              <a:t>systemu</a:t>
            </a:r>
            <a:r>
              <a:rPr lang="en-GB" dirty="0"/>
              <a:t> </a:t>
            </a:r>
            <a:r>
              <a:rPr lang="en-GB" dirty="0" err="1"/>
              <a:t>dostep</a:t>
            </a:r>
            <a:r>
              <a:rPr lang="en-GB" dirty="0"/>
              <a:t> do </a:t>
            </a:r>
            <a:r>
              <a:rPr lang="en-GB" dirty="0" err="1"/>
              <a:t>surowych</a:t>
            </a:r>
            <a:r>
              <a:rPr lang="en-GB" dirty="0"/>
              <a:t> , no </a:t>
            </a:r>
            <a:r>
              <a:rPr lang="en-GB" dirty="0" err="1"/>
              <a:t>moze</a:t>
            </a:r>
            <a:r>
              <a:rPr lang="en-GB" dirty="0"/>
              <a:t> </a:t>
            </a:r>
            <a:r>
              <a:rPr lang="en-GB" dirty="0" err="1"/>
              <a:t>nie</a:t>
            </a:r>
            <a:r>
              <a:rPr lang="en-GB" dirty="0"/>
              <a:t> </a:t>
            </a:r>
            <a:r>
              <a:rPr lang="en-GB" dirty="0" err="1"/>
              <a:t>calkiem</a:t>
            </a:r>
            <a:r>
              <a:rPr lang="en-GB" dirty="0"/>
              <a:t> </a:t>
            </a:r>
            <a:r>
              <a:rPr lang="en-GB" dirty="0" err="1"/>
              <a:t>surowych</a:t>
            </a:r>
            <a:r>
              <a:rPr lang="en-GB" dirty="0"/>
              <a:t> </a:t>
            </a:r>
            <a:r>
              <a:rPr lang="en-GB" dirty="0" err="1"/>
              <a:t>bo</a:t>
            </a:r>
            <a:r>
              <a:rPr lang="en-GB" dirty="0"/>
              <a:t> </a:t>
            </a:r>
            <a:r>
              <a:rPr lang="en-GB" dirty="0" err="1"/>
              <a:t>zwalidowanych</a:t>
            </a:r>
            <a:r>
              <a:rPr lang="en-GB" dirty="0"/>
              <a:t> I </a:t>
            </a:r>
            <a:r>
              <a:rPr lang="en-GB" dirty="0" err="1"/>
              <a:t>oszacowaych</a:t>
            </a:r>
            <a:r>
              <a:rPr lang="en-GB" dirty="0"/>
              <a:t> </a:t>
            </a:r>
            <a:r>
              <a:rPr lang="en-GB" dirty="0" err="1"/>
              <a:t>danych</a:t>
            </a:r>
            <a:r>
              <a:rPr lang="en-GB" dirty="0"/>
              <a:t> </a:t>
            </a:r>
          </a:p>
          <a:p>
            <a:r>
              <a:rPr lang="en-GB" dirty="0" err="1"/>
              <a:t>Dlaczego</a:t>
            </a:r>
            <a:r>
              <a:rPr lang="en-GB" dirty="0"/>
              <a:t> </a:t>
            </a:r>
            <a:r>
              <a:rPr lang="en-GB" dirty="0" err="1"/>
              <a:t>bylo</a:t>
            </a:r>
            <a:r>
              <a:rPr lang="en-GB" dirty="0"/>
              <a:t> to </a:t>
            </a:r>
            <a:r>
              <a:rPr lang="en-GB" dirty="0" err="1"/>
              <a:t>dla</a:t>
            </a:r>
            <a:r>
              <a:rPr lang="en-GB" dirty="0"/>
              <a:t> </a:t>
            </a:r>
            <a:r>
              <a:rPr lang="en-GB" dirty="0" err="1"/>
              <a:t>nas</a:t>
            </a:r>
            <a:r>
              <a:rPr lang="en-GB" dirty="0"/>
              <a:t> </a:t>
            </a:r>
            <a:r>
              <a:rPr lang="en-GB" dirty="0" err="1"/>
              <a:t>zaskoczeniem</a:t>
            </a:r>
            <a:r>
              <a:rPr lang="en-GB" dirty="0"/>
              <a:t> –</a:t>
            </a:r>
            <a:r>
              <a:rPr lang="en-GB" dirty="0" err="1"/>
              <a:t>poniewaz</a:t>
            </a:r>
            <a:r>
              <a:rPr lang="en-GB" dirty="0"/>
              <a:t> </a:t>
            </a:r>
            <a:r>
              <a:rPr lang="en-GB" dirty="0" err="1"/>
              <a:t>zwykle</a:t>
            </a:r>
            <a:r>
              <a:rPr lang="en-GB" dirty="0"/>
              <a:t> </a:t>
            </a:r>
            <a:r>
              <a:rPr lang="en-GB" dirty="0" err="1"/>
              <a:t>jak</a:t>
            </a:r>
            <a:r>
              <a:rPr lang="en-GB" dirty="0"/>
              <a:t> </a:t>
            </a:r>
            <a:r>
              <a:rPr lang="en-GB" dirty="0" err="1"/>
              <a:t>przewarzamy</a:t>
            </a:r>
            <a:r>
              <a:rPr lang="en-GB" dirty="0"/>
              <a:t> Big Data </a:t>
            </a:r>
            <a:r>
              <a:rPr lang="en-GB" dirty="0" err="1"/>
              <a:t>na</a:t>
            </a:r>
            <a:r>
              <a:rPr lang="en-GB" dirty="0"/>
              <a:t> </a:t>
            </a:r>
            <a:r>
              <a:rPr lang="en-GB" dirty="0" err="1"/>
              <a:t>wyjscie</a:t>
            </a:r>
            <a:r>
              <a:rPr lang="en-GB" dirty="0"/>
              <a:t> </a:t>
            </a:r>
            <a:r>
              <a:rPr lang="en-GB" dirty="0" err="1"/>
              <a:t>zwykle</a:t>
            </a:r>
            <a:r>
              <a:rPr lang="en-GB" dirty="0"/>
              <a:t> </a:t>
            </a:r>
            <a:r>
              <a:rPr lang="en-GB" dirty="0" err="1"/>
              <a:t>sa</a:t>
            </a:r>
            <a:r>
              <a:rPr lang="en-GB" dirty="0"/>
              <a:t> </a:t>
            </a:r>
            <a:r>
              <a:rPr lang="en-GB" dirty="0" err="1"/>
              <a:t>wyniki</a:t>
            </a:r>
            <a:r>
              <a:rPr lang="en-GB" dirty="0"/>
              <a:t> </a:t>
            </a:r>
            <a:r>
              <a:rPr lang="en-GB" dirty="0" err="1"/>
              <a:t>procesowania</a:t>
            </a:r>
            <a:r>
              <a:rPr lang="en-GB" dirty="0"/>
              <a:t>, </a:t>
            </a:r>
            <a:r>
              <a:rPr lang="en-GB" dirty="0" err="1"/>
              <a:t>ktore</a:t>
            </a:r>
            <a:r>
              <a:rPr lang="en-GB" dirty="0"/>
              <a:t> </a:t>
            </a:r>
            <a:r>
              <a:rPr lang="en-GB" dirty="0" err="1"/>
              <a:t>sa</a:t>
            </a:r>
            <a:r>
              <a:rPr lang="en-GB" dirty="0"/>
              <a:t> </a:t>
            </a:r>
            <a:r>
              <a:rPr lang="en-GB" dirty="0" err="1"/>
              <a:t>duzo</a:t>
            </a:r>
            <a:r>
              <a:rPr lang="en-GB" dirty="0"/>
              <a:t> </a:t>
            </a:r>
            <a:r>
              <a:rPr lang="en-GB" dirty="0" err="1"/>
              <a:t>duzo</a:t>
            </a:r>
            <a:r>
              <a:rPr lang="en-GB" dirty="0"/>
              <a:t> </a:t>
            </a:r>
            <a:r>
              <a:rPr lang="en-GB" dirty="0" err="1"/>
              <a:t>mniejsze</a:t>
            </a:r>
            <a:r>
              <a:rPr lang="en-GB" dirty="0"/>
              <a:t> </a:t>
            </a:r>
            <a:r>
              <a:rPr lang="en-GB" dirty="0" err="1"/>
              <a:t>niz</a:t>
            </a:r>
            <a:r>
              <a:rPr lang="en-GB" dirty="0"/>
              <a:t> </a:t>
            </a:r>
            <a:r>
              <a:rPr lang="en-GB" dirty="0" err="1"/>
              <a:t>dane</a:t>
            </a:r>
            <a:r>
              <a:rPr lang="en-GB" dirty="0"/>
              <a:t> </a:t>
            </a:r>
            <a:r>
              <a:rPr lang="en-GB" dirty="0" err="1"/>
              <a:t>wejsciowe</a:t>
            </a:r>
            <a:r>
              <a:rPr lang="en-GB" dirty="0"/>
              <a:t>.</a:t>
            </a:r>
          </a:p>
          <a:p>
            <a:r>
              <a:rPr lang="en-GB" dirty="0" err="1"/>
              <a:t>Tutaj</a:t>
            </a:r>
            <a:r>
              <a:rPr lang="en-GB" dirty="0"/>
              <a:t> </a:t>
            </a:r>
            <a:r>
              <a:rPr lang="en-GB" dirty="0" err="1"/>
              <a:t>mamy</a:t>
            </a:r>
            <a:r>
              <a:rPr lang="en-GB" dirty="0"/>
              <a:t> </a:t>
            </a:r>
            <a:r>
              <a:rPr lang="en-GB" dirty="0" err="1"/>
              <a:t>miec</a:t>
            </a:r>
            <a:r>
              <a:rPr lang="en-GB" dirty="0"/>
              <a:t> </a:t>
            </a:r>
            <a:r>
              <a:rPr lang="en-GB" dirty="0" err="1"/>
              <a:t>mozliwosc</a:t>
            </a:r>
            <a:r>
              <a:rPr lang="en-GB" dirty="0"/>
              <a:t> </a:t>
            </a:r>
            <a:r>
              <a:rPr lang="en-GB" dirty="0" err="1"/>
              <a:t>przegladania</a:t>
            </a:r>
            <a:r>
              <a:rPr lang="en-GB" dirty="0"/>
              <a:t> </a:t>
            </a:r>
            <a:r>
              <a:rPr lang="en-GB" dirty="0" err="1"/>
              <a:t>danych</a:t>
            </a:r>
            <a:r>
              <a:rPr lang="en-GB" dirty="0"/>
              <a:t> </a:t>
            </a:r>
            <a:r>
              <a:rPr lang="en-GB" dirty="0" err="1"/>
              <a:t>pomiarowych</a:t>
            </a:r>
            <a:r>
              <a:rPr lang="en-GB" dirty="0"/>
              <a:t> z </a:t>
            </a:r>
            <a:r>
              <a:rPr lang="en-GB" dirty="0" err="1"/>
              <a:t>danego</a:t>
            </a:r>
            <a:r>
              <a:rPr lang="en-GB" dirty="0"/>
              <a:t> </a:t>
            </a:r>
            <a:r>
              <a:rPr lang="en-GB" dirty="0" err="1"/>
              <a:t>urzadzenia</a:t>
            </a:r>
            <a:r>
              <a:rPr lang="en-GB" dirty="0"/>
              <a:t> . </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25</a:t>
            </a:fld>
            <a:endParaRPr lang="en-US"/>
          </a:p>
        </p:txBody>
      </p:sp>
    </p:spTree>
    <p:extLst>
      <p:ext uri="{BB962C8B-B14F-4D97-AF65-F5344CB8AC3E}">
        <p14:creationId xmlns:p14="http://schemas.microsoft.com/office/powerpoint/2010/main" val="543007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Ile to </a:t>
            </a:r>
            <a:r>
              <a:rPr lang="en-GB" dirty="0" err="1"/>
              <a:t>kosztuje</a:t>
            </a:r>
            <a:endParaRPr lang="en-GB" dirty="0"/>
          </a:p>
          <a:p>
            <a:r>
              <a:rPr lang="en-GB" dirty="0"/>
              <a:t>To </a:t>
            </a:r>
            <a:r>
              <a:rPr lang="en-GB" dirty="0" err="1"/>
              <a:t>mamy</a:t>
            </a:r>
            <a:r>
              <a:rPr lang="en-GB" dirty="0"/>
              <a:t> </a:t>
            </a:r>
            <a:r>
              <a:rPr lang="en-GB" dirty="0" err="1"/>
              <a:t>juz</a:t>
            </a:r>
            <a:r>
              <a:rPr lang="en-GB" dirty="0"/>
              <a:t> </a:t>
            </a:r>
            <a:r>
              <a:rPr lang="en-GB" dirty="0" err="1"/>
              <a:t>zidentyfikowane</a:t>
            </a:r>
            <a:r>
              <a:rPr lang="en-GB" dirty="0"/>
              <a:t> </a:t>
            </a:r>
            <a:r>
              <a:rPr lang="en-GB" dirty="0" err="1"/>
              <a:t>uslugi</a:t>
            </a:r>
            <a:r>
              <a:rPr lang="en-GB" dirty="0"/>
              <a:t> z </a:t>
            </a:r>
            <a:r>
              <a:rPr lang="en-GB" dirty="0" err="1"/>
              <a:t>ktorych</a:t>
            </a:r>
            <a:r>
              <a:rPr lang="en-GB" dirty="0"/>
              <a:t> </a:t>
            </a:r>
            <a:r>
              <a:rPr lang="en-GB" dirty="0" err="1"/>
              <a:t>bedziemy</a:t>
            </a:r>
            <a:r>
              <a:rPr lang="en-GB" dirty="0"/>
              <a:t> </a:t>
            </a:r>
            <a:r>
              <a:rPr lang="en-GB" dirty="0" err="1"/>
              <a:t>budowac</a:t>
            </a:r>
            <a:r>
              <a:rPr lang="en-GB" dirty="0"/>
              <a:t> </a:t>
            </a:r>
            <a:r>
              <a:rPr lang="en-GB" dirty="0" err="1"/>
              <a:t>nasz</a:t>
            </a:r>
            <a:r>
              <a:rPr lang="en-GB" dirty="0"/>
              <a:t> system.</a:t>
            </a:r>
          </a:p>
          <a:p>
            <a:r>
              <a:rPr lang="en-GB" dirty="0" err="1"/>
              <a:t>Pierwsze</a:t>
            </a:r>
            <a:r>
              <a:rPr lang="en-GB" dirty="0"/>
              <a:t> </a:t>
            </a:r>
            <a:r>
              <a:rPr lang="en-GB" dirty="0" err="1"/>
              <a:t>wyzwanie</a:t>
            </a:r>
            <a:r>
              <a:rPr lang="en-GB" dirty="0"/>
              <a:t> do </a:t>
            </a:r>
            <a:r>
              <a:rPr lang="en-GB" dirty="0" err="1"/>
              <a:t>pobranie</a:t>
            </a:r>
            <a:r>
              <a:rPr lang="en-GB" dirty="0"/>
              <a:t>(</a:t>
            </a:r>
            <a:r>
              <a:rPr lang="en-GB" dirty="0" err="1"/>
              <a:t>pobieranie</a:t>
            </a:r>
            <a:r>
              <a:rPr lang="en-GB" dirty="0"/>
              <a:t>) </a:t>
            </a:r>
            <a:r>
              <a:rPr lang="en-GB" dirty="0" err="1"/>
              <a:t>danych</a:t>
            </a:r>
            <a:r>
              <a:rPr lang="en-GB" dirty="0"/>
              <a:t> I </a:t>
            </a:r>
            <a:r>
              <a:rPr lang="en-GB" dirty="0" err="1"/>
              <a:t>zaladowanie</a:t>
            </a:r>
            <a:r>
              <a:rPr lang="en-GB" dirty="0"/>
              <a:t> ich do </a:t>
            </a:r>
            <a:r>
              <a:rPr lang="en-GB" dirty="0" err="1"/>
              <a:t>chmury</a:t>
            </a:r>
            <a:r>
              <a:rPr lang="en-GB" dirty="0"/>
              <a:t> </a:t>
            </a:r>
            <a:r>
              <a:rPr lang="en-GB" dirty="0" err="1"/>
              <a:t>na</a:t>
            </a:r>
            <a:r>
              <a:rPr lang="en-GB" dirty="0"/>
              <a:t> Azure Data Lake Storage.</a:t>
            </a:r>
          </a:p>
          <a:p>
            <a:r>
              <a:rPr lang="en-GB" dirty="0"/>
              <a:t>Aby </a:t>
            </a:r>
            <a:r>
              <a:rPr lang="en-GB" dirty="0" err="1"/>
              <a:t>uzystac</a:t>
            </a:r>
            <a:r>
              <a:rPr lang="en-GB" dirty="0"/>
              <a:t> </a:t>
            </a:r>
            <a:r>
              <a:rPr lang="en-GB" dirty="0" err="1"/>
              <a:t>dostep</a:t>
            </a:r>
            <a:r>
              <a:rPr lang="en-GB" dirty="0"/>
              <a:t> do </a:t>
            </a:r>
            <a:r>
              <a:rPr lang="en-GB" dirty="0" err="1"/>
              <a:t>danych</a:t>
            </a:r>
            <a:r>
              <a:rPr lang="en-GB" dirty="0"/>
              <a:t> </a:t>
            </a:r>
            <a:r>
              <a:rPr lang="en-GB" dirty="0" err="1"/>
              <a:t>znajdujacych</a:t>
            </a:r>
            <a:r>
              <a:rPr lang="en-GB" dirty="0"/>
              <a:t> </a:t>
            </a:r>
            <a:r>
              <a:rPr lang="en-GB" dirty="0" err="1"/>
              <a:t>sie</a:t>
            </a:r>
            <a:r>
              <a:rPr lang="en-GB" dirty="0"/>
              <a:t> w </a:t>
            </a:r>
            <a:r>
              <a:rPr lang="en-GB" dirty="0" err="1"/>
              <a:t>zrodlach</a:t>
            </a:r>
            <a:r>
              <a:rPr lang="en-GB" dirty="0"/>
              <a:t> </a:t>
            </a:r>
            <a:r>
              <a:rPr lang="en-GB" dirty="0" err="1"/>
              <a:t>onPremise</a:t>
            </a:r>
            <a:r>
              <a:rPr lang="en-GB" dirty="0"/>
              <a:t> za </a:t>
            </a:r>
            <a:r>
              <a:rPr lang="en-GB" dirty="0" err="1"/>
              <a:t>posrednictwem</a:t>
            </a:r>
            <a:r>
              <a:rPr lang="en-GB" dirty="0"/>
              <a:t> ADF </a:t>
            </a:r>
            <a:r>
              <a:rPr lang="en-GB" dirty="0" err="1"/>
              <a:t>musimy</a:t>
            </a:r>
            <a:r>
              <a:rPr lang="en-GB" dirty="0"/>
              <a:t> </a:t>
            </a:r>
            <a:r>
              <a:rPr lang="en-GB" dirty="0" err="1"/>
              <a:t>zainstalowac</a:t>
            </a:r>
            <a:r>
              <a:rPr lang="en-GB" dirty="0"/>
              <a:t> </a:t>
            </a:r>
            <a:r>
              <a:rPr lang="en-GB" dirty="0" err="1"/>
              <a:t>dodatkowy</a:t>
            </a:r>
            <a:r>
              <a:rPr lang="en-GB" dirty="0"/>
              <a:t> component po </a:t>
            </a:r>
            <a:r>
              <a:rPr lang="en-GB" dirty="0" err="1"/>
              <a:t>stronie</a:t>
            </a:r>
            <a:r>
              <a:rPr lang="en-GB" dirty="0"/>
              <a:t> </a:t>
            </a:r>
            <a:r>
              <a:rPr lang="en-GB" dirty="0" err="1"/>
              <a:t>naszego</a:t>
            </a:r>
            <a:r>
              <a:rPr lang="en-GB" dirty="0"/>
              <a:t> </a:t>
            </a:r>
            <a:r>
              <a:rPr lang="en-GB" dirty="0" err="1"/>
              <a:t>zrodla</a:t>
            </a:r>
            <a:r>
              <a:rPr lang="en-GB" dirty="0"/>
              <a:t> – do ADF </a:t>
            </a:r>
            <a:r>
              <a:rPr lang="en-GB" dirty="0" err="1"/>
              <a:t>Sefl</a:t>
            </a:r>
            <a:r>
              <a:rPr lang="en-GB" dirty="0"/>
              <a:t>-hosted Integration Runtime</a:t>
            </a:r>
          </a:p>
          <a:p>
            <a:r>
              <a:rPr lang="en-GB" dirty="0" err="1"/>
              <a:t>Jak</a:t>
            </a:r>
            <a:r>
              <a:rPr lang="en-GB" dirty="0"/>
              <a:t> </a:t>
            </a:r>
            <a:r>
              <a:rPr lang="en-GB" dirty="0" err="1"/>
              <a:t>juz</a:t>
            </a:r>
            <a:r>
              <a:rPr lang="en-GB" dirty="0"/>
              <a:t> </a:t>
            </a:r>
            <a:r>
              <a:rPr lang="en-GB" dirty="0" err="1"/>
              <a:t>mamy</a:t>
            </a:r>
            <a:r>
              <a:rPr lang="en-GB" dirty="0"/>
              <a:t> </a:t>
            </a:r>
            <a:r>
              <a:rPr lang="en-GB" dirty="0" err="1"/>
              <a:t>zinatslowy</a:t>
            </a:r>
            <a:r>
              <a:rPr lang="en-GB" dirty="0"/>
              <a:t> integration runtime </a:t>
            </a:r>
            <a:r>
              <a:rPr lang="en-GB" dirty="0" err="1"/>
              <a:t>mozmy</a:t>
            </a:r>
            <a:r>
              <a:rPr lang="en-GB" dirty="0"/>
              <a:t> </a:t>
            </a:r>
            <a:r>
              <a:rPr lang="en-GB" dirty="0" err="1"/>
              <a:t>przystapic</a:t>
            </a:r>
            <a:r>
              <a:rPr lang="en-GB" dirty="0"/>
              <a:t> do </a:t>
            </a:r>
            <a:r>
              <a:rPr lang="en-GB" dirty="0" err="1"/>
              <a:t>pobierania</a:t>
            </a:r>
            <a:r>
              <a:rPr lang="en-GB" dirty="0"/>
              <a:t> </a:t>
            </a:r>
            <a:r>
              <a:rPr lang="en-GB" dirty="0" err="1"/>
              <a:t>danych</a:t>
            </a:r>
            <a:endParaRPr lang="en-GB" dirty="0"/>
          </a:p>
          <a:p>
            <a:r>
              <a:rPr lang="en-GB" dirty="0"/>
              <a:t>I </a:t>
            </a:r>
            <a:r>
              <a:rPr lang="en-GB" dirty="0" err="1"/>
              <a:t>tutaj</a:t>
            </a:r>
            <a:r>
              <a:rPr lang="en-GB" dirty="0"/>
              <a:t> </a:t>
            </a:r>
            <a:r>
              <a:rPr lang="en-GB" dirty="0" err="1"/>
              <a:t>dwa</a:t>
            </a:r>
            <a:r>
              <a:rPr lang="en-GB" dirty="0"/>
              <a:t> problem do </a:t>
            </a:r>
            <a:r>
              <a:rPr lang="en-GB" dirty="0" err="1"/>
              <a:t>rozwiazania</a:t>
            </a:r>
            <a:r>
              <a:rPr lang="en-GB" dirty="0"/>
              <a:t> </a:t>
            </a:r>
          </a:p>
          <a:p>
            <a:r>
              <a:rPr lang="en-GB" dirty="0"/>
              <a:t>1 –</a:t>
            </a:r>
            <a:r>
              <a:rPr lang="en-GB" dirty="0" err="1"/>
              <a:t>wiemy</a:t>
            </a:r>
            <a:r>
              <a:rPr lang="en-GB" dirty="0"/>
              <a:t> ze aby </a:t>
            </a:r>
            <a:r>
              <a:rPr lang="en-GB" dirty="0" err="1"/>
              <a:t>pobrac</a:t>
            </a:r>
            <a:r>
              <a:rPr lang="en-GB" dirty="0"/>
              <a:t> </a:t>
            </a:r>
            <a:r>
              <a:rPr lang="en-GB" dirty="0" err="1"/>
              <a:t>dane</a:t>
            </a:r>
            <a:r>
              <a:rPr lang="en-GB" dirty="0"/>
              <a:t> </a:t>
            </a:r>
            <a:r>
              <a:rPr lang="en-GB" dirty="0" err="1"/>
              <a:t>musimy</a:t>
            </a:r>
            <a:r>
              <a:rPr lang="en-GB" dirty="0"/>
              <a:t> </a:t>
            </a:r>
            <a:r>
              <a:rPr lang="en-GB" dirty="0" err="1"/>
              <a:t>przygtowowac</a:t>
            </a:r>
            <a:r>
              <a:rPr lang="en-GB" dirty="0"/>
              <a:t> </a:t>
            </a:r>
            <a:r>
              <a:rPr lang="en-GB" dirty="0" err="1"/>
              <a:t>ponad</a:t>
            </a:r>
            <a:r>
              <a:rPr lang="en-GB" dirty="0"/>
              <a:t> 100 </a:t>
            </a:r>
            <a:r>
              <a:rPr lang="en-GB" dirty="0" err="1"/>
              <a:t>zapytan</a:t>
            </a:r>
            <a:r>
              <a:rPr lang="en-GB" dirty="0"/>
              <a:t> – </a:t>
            </a:r>
            <a:r>
              <a:rPr lang="en-GB" dirty="0" err="1"/>
              <a:t>czy</a:t>
            </a:r>
            <a:r>
              <a:rPr lang="en-GB" dirty="0"/>
              <a:t> </a:t>
            </a:r>
            <a:r>
              <a:rPr lang="en-GB" dirty="0" err="1"/>
              <a:t>zatem</a:t>
            </a:r>
            <a:r>
              <a:rPr lang="en-GB" dirty="0"/>
              <a:t> </a:t>
            </a:r>
            <a:r>
              <a:rPr lang="en-GB" dirty="0" err="1"/>
              <a:t>dla</a:t>
            </a:r>
            <a:r>
              <a:rPr lang="en-GB" dirty="0"/>
              <a:t> </a:t>
            </a:r>
            <a:r>
              <a:rPr lang="en-GB" dirty="0" err="1"/>
              <a:t>kazdego</a:t>
            </a:r>
            <a:r>
              <a:rPr lang="en-GB" dirty="0"/>
              <a:t> </a:t>
            </a:r>
            <a:r>
              <a:rPr lang="en-GB" dirty="0" err="1"/>
              <a:t>zytania</a:t>
            </a:r>
            <a:r>
              <a:rPr lang="en-GB" dirty="0"/>
              <a:t> </a:t>
            </a:r>
            <a:r>
              <a:rPr lang="en-GB" dirty="0" err="1"/>
              <a:t>potrzebujmy</a:t>
            </a:r>
            <a:r>
              <a:rPr lang="en-GB" dirty="0"/>
              <a:t> </a:t>
            </a:r>
            <a:r>
              <a:rPr lang="en-GB" dirty="0" err="1"/>
              <a:t>osobnego</a:t>
            </a:r>
            <a:r>
              <a:rPr lang="en-GB" dirty="0"/>
              <a:t> pipeline </a:t>
            </a:r>
          </a:p>
          <a:p>
            <a:r>
              <a:rPr lang="en-GB" dirty="0"/>
              <a:t>2 problem – to </a:t>
            </a:r>
            <a:r>
              <a:rPr lang="en-GB" dirty="0" err="1"/>
              <a:t>przyrostowe</a:t>
            </a:r>
            <a:r>
              <a:rPr lang="en-GB" dirty="0"/>
              <a:t> </a:t>
            </a:r>
            <a:r>
              <a:rPr lang="en-GB" dirty="0" err="1"/>
              <a:t>pobieranie</a:t>
            </a:r>
            <a:r>
              <a:rPr lang="en-GB" dirty="0"/>
              <a:t> </a:t>
            </a:r>
            <a:r>
              <a:rPr lang="en-GB" dirty="0" err="1"/>
              <a:t>danych</a:t>
            </a:r>
            <a:r>
              <a:rPr lang="en-GB" dirty="0"/>
              <a:t> –</a:t>
            </a:r>
            <a:r>
              <a:rPr lang="en-GB" dirty="0" err="1"/>
              <a:t>chcemy</a:t>
            </a:r>
            <a:r>
              <a:rPr lang="en-GB" dirty="0"/>
              <a:t> aby </a:t>
            </a:r>
            <a:r>
              <a:rPr lang="en-GB" dirty="0" err="1"/>
              <a:t>kazdego</a:t>
            </a:r>
            <a:r>
              <a:rPr lang="en-GB" dirty="0"/>
              <a:t> </a:t>
            </a:r>
            <a:r>
              <a:rPr lang="en-GB" dirty="0" err="1"/>
              <a:t>kolejnego</a:t>
            </a:r>
            <a:r>
              <a:rPr lang="en-GB" dirty="0"/>
              <a:t> </a:t>
            </a:r>
            <a:r>
              <a:rPr lang="en-GB" dirty="0" err="1"/>
              <a:t>dnia</a:t>
            </a:r>
            <a:r>
              <a:rPr lang="en-GB" dirty="0"/>
              <a:t> </a:t>
            </a:r>
            <a:r>
              <a:rPr lang="en-GB" dirty="0" err="1"/>
              <a:t>pobierac</a:t>
            </a:r>
            <a:r>
              <a:rPr lang="en-GB" dirty="0"/>
              <a:t> </a:t>
            </a:r>
            <a:r>
              <a:rPr lang="en-GB" dirty="0" err="1"/>
              <a:t>tylko</a:t>
            </a:r>
            <a:r>
              <a:rPr lang="en-GB" dirty="0"/>
              <a:t> </a:t>
            </a:r>
            <a:r>
              <a:rPr lang="en-GB" dirty="0" err="1"/>
              <a:t>nowe</a:t>
            </a:r>
            <a:r>
              <a:rPr lang="en-GB" dirty="0"/>
              <a:t> </a:t>
            </a:r>
            <a:r>
              <a:rPr lang="en-GB" dirty="0" err="1"/>
              <a:t>dane</a:t>
            </a:r>
            <a:r>
              <a:rPr lang="en-GB" dirty="0"/>
              <a:t> </a:t>
            </a:r>
          </a:p>
          <a:p>
            <a:r>
              <a:rPr lang="en-GB" dirty="0"/>
              <a:t> </a:t>
            </a:r>
          </a:p>
        </p:txBody>
      </p:sp>
      <p:sp>
        <p:nvSpPr>
          <p:cNvPr id="4" name="Symbol zastępczy numeru slajdu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270560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Jak</a:t>
            </a:r>
            <a:r>
              <a:rPr lang="en-GB" dirty="0"/>
              <a:t> </a:t>
            </a:r>
            <a:r>
              <a:rPr lang="en-GB" dirty="0" err="1"/>
              <a:t>podeszlismy</a:t>
            </a:r>
            <a:r>
              <a:rPr lang="en-GB" dirty="0"/>
              <a:t> do </a:t>
            </a:r>
            <a:r>
              <a:rPr lang="en-GB" dirty="0" err="1"/>
              <a:t>rozwiazania</a:t>
            </a:r>
            <a:r>
              <a:rPr lang="en-GB" dirty="0"/>
              <a:t> </a:t>
            </a:r>
            <a:r>
              <a:rPr lang="en-GB" dirty="0" err="1"/>
              <a:t>tych</a:t>
            </a:r>
            <a:r>
              <a:rPr lang="en-GB" dirty="0"/>
              <a:t> </a:t>
            </a:r>
            <a:r>
              <a:rPr lang="en-GB" dirty="0" err="1"/>
              <a:t>problemow</a:t>
            </a:r>
            <a:r>
              <a:rPr lang="en-GB" dirty="0"/>
              <a:t>:</a:t>
            </a:r>
          </a:p>
          <a:p>
            <a:r>
              <a:rPr lang="en-GB" dirty="0" err="1"/>
              <a:t>Stworzylismy</a:t>
            </a:r>
            <a:r>
              <a:rPr lang="en-GB" dirty="0"/>
              <a:t> </a:t>
            </a:r>
            <a:r>
              <a:rPr lang="en-GB" dirty="0" err="1"/>
              <a:t>baze</a:t>
            </a:r>
            <a:r>
              <a:rPr lang="en-GB" dirty="0"/>
              <a:t> </a:t>
            </a:r>
            <a:r>
              <a:rPr lang="en-GB" dirty="0" err="1"/>
              <a:t>danych</a:t>
            </a:r>
            <a:r>
              <a:rPr lang="en-GB" dirty="0"/>
              <a:t> w </a:t>
            </a:r>
            <a:r>
              <a:rPr lang="en-GB" dirty="0" err="1"/>
              <a:t>ktorej</a:t>
            </a:r>
            <a:r>
              <a:rPr lang="en-GB" dirty="0"/>
              <a:t> </a:t>
            </a:r>
            <a:r>
              <a:rPr lang="en-GB" dirty="0" err="1"/>
              <a:t>zapisywalismy</a:t>
            </a:r>
            <a:r>
              <a:rPr lang="en-GB" dirty="0"/>
              <a:t> </a:t>
            </a:r>
            <a:r>
              <a:rPr lang="en-GB" dirty="0" err="1"/>
              <a:t>konfiguracje</a:t>
            </a:r>
            <a:r>
              <a:rPr lang="en-GB" dirty="0"/>
              <a:t> </a:t>
            </a:r>
            <a:r>
              <a:rPr lang="en-GB" dirty="0" err="1"/>
              <a:t>dla</a:t>
            </a:r>
            <a:r>
              <a:rPr lang="en-GB" dirty="0"/>
              <a:t> </a:t>
            </a:r>
            <a:r>
              <a:rPr lang="en-GB" dirty="0" err="1"/>
              <a:t>procesu</a:t>
            </a:r>
            <a:r>
              <a:rPr lang="en-GB" dirty="0"/>
              <a:t> </a:t>
            </a:r>
            <a:r>
              <a:rPr lang="en-GB" dirty="0" err="1"/>
              <a:t>pobierania</a:t>
            </a:r>
            <a:r>
              <a:rPr lang="en-GB" dirty="0"/>
              <a:t> </a:t>
            </a:r>
            <a:r>
              <a:rPr lang="en-GB" dirty="0" err="1"/>
              <a:t>danych</a:t>
            </a:r>
            <a:r>
              <a:rPr lang="en-GB" dirty="0"/>
              <a:t>.</a:t>
            </a:r>
          </a:p>
          <a:p>
            <a:r>
              <a:rPr lang="en-GB" dirty="0" err="1"/>
              <a:t>Konfiguracja</a:t>
            </a:r>
            <a:r>
              <a:rPr lang="en-GB" dirty="0"/>
              <a:t> ta </a:t>
            </a:r>
            <a:r>
              <a:rPr lang="en-GB" dirty="0" err="1"/>
              <a:t>obejmowala</a:t>
            </a:r>
            <a:r>
              <a:rPr lang="en-GB" dirty="0"/>
              <a:t> z </a:t>
            </a:r>
            <a:r>
              <a:rPr lang="en-GB" dirty="0" err="1"/>
              <a:t>jednej</a:t>
            </a:r>
            <a:r>
              <a:rPr lang="en-GB" dirty="0"/>
              <a:t> </a:t>
            </a:r>
            <a:r>
              <a:rPr lang="en-GB" dirty="0" err="1"/>
              <a:t>strony</a:t>
            </a:r>
            <a:r>
              <a:rPr lang="en-GB" dirty="0"/>
              <a:t> </a:t>
            </a:r>
            <a:r>
              <a:rPr lang="en-GB" dirty="0" err="1"/>
              <a:t>wszystkie</a:t>
            </a:r>
            <a:r>
              <a:rPr lang="en-GB" dirty="0"/>
              <a:t> </a:t>
            </a:r>
            <a:r>
              <a:rPr lang="en-GB" dirty="0" err="1"/>
              <a:t>zapytania</a:t>
            </a:r>
            <a:r>
              <a:rPr lang="en-GB" dirty="0"/>
              <a:t> , z </a:t>
            </a:r>
            <a:r>
              <a:rPr lang="en-GB" dirty="0" err="1"/>
              <a:t>drugiej</a:t>
            </a:r>
            <a:r>
              <a:rPr lang="en-GB" dirty="0"/>
              <a:t> </a:t>
            </a:r>
            <a:r>
              <a:rPr lang="en-GB" dirty="0" err="1"/>
              <a:t>informacje</a:t>
            </a:r>
            <a:r>
              <a:rPr lang="en-GB" dirty="0"/>
              <a:t> o ty </a:t>
            </a:r>
            <a:r>
              <a:rPr lang="en-GB" dirty="0" err="1"/>
              <a:t>kiedy</a:t>
            </a:r>
            <a:r>
              <a:rPr lang="en-GB" dirty="0"/>
              <a:t> </a:t>
            </a:r>
            <a:r>
              <a:rPr lang="en-GB" dirty="0" err="1"/>
              <a:t>bylo</a:t>
            </a:r>
            <a:r>
              <a:rPr lang="en-GB" dirty="0"/>
              <a:t> </a:t>
            </a:r>
            <a:r>
              <a:rPr lang="en-GB" dirty="0" err="1"/>
              <a:t>ostatnie</a:t>
            </a:r>
            <a:r>
              <a:rPr lang="en-GB" dirty="0"/>
              <a:t> </a:t>
            </a:r>
            <a:r>
              <a:rPr lang="en-GB" dirty="0" err="1"/>
              <a:t>ladowanie</a:t>
            </a:r>
            <a:r>
              <a:rPr lang="en-GB" dirty="0"/>
              <a:t> </a:t>
            </a:r>
            <a:r>
              <a:rPr lang="en-GB" dirty="0" err="1"/>
              <a:t>danych</a:t>
            </a:r>
            <a:r>
              <a:rPr lang="en-GB" dirty="0"/>
              <a:t> </a:t>
            </a:r>
            <a:r>
              <a:rPr lang="en-GB" dirty="0" err="1"/>
              <a:t>dla</a:t>
            </a:r>
            <a:r>
              <a:rPr lang="en-GB" dirty="0"/>
              <a:t> </a:t>
            </a:r>
            <a:r>
              <a:rPr lang="en-GB" dirty="0" err="1"/>
              <a:t>danej</a:t>
            </a:r>
            <a:r>
              <a:rPr lang="en-GB" dirty="0"/>
              <a:t> </a:t>
            </a:r>
            <a:r>
              <a:rPr lang="en-GB" dirty="0" err="1"/>
              <a:t>konfiguracji</a:t>
            </a:r>
            <a:r>
              <a:rPr lang="en-GB" dirty="0"/>
              <a:t>, </a:t>
            </a:r>
            <a:r>
              <a:rPr lang="en-GB" dirty="0" err="1"/>
              <a:t>danego</a:t>
            </a:r>
            <a:r>
              <a:rPr lang="en-GB" dirty="0"/>
              <a:t> </a:t>
            </a:r>
            <a:r>
              <a:rPr lang="en-GB" dirty="0" err="1"/>
              <a:t>zapytania</a:t>
            </a:r>
            <a:endParaRPr lang="en-GB" dirty="0"/>
          </a:p>
          <a:p>
            <a:r>
              <a:rPr lang="en-GB" dirty="0"/>
              <a:t>Na ADF </a:t>
            </a:r>
            <a:r>
              <a:rPr lang="en-GB" dirty="0" err="1"/>
              <a:t>stworzyslimy</a:t>
            </a:r>
            <a:r>
              <a:rPr lang="en-GB" dirty="0"/>
              <a:t> </a:t>
            </a:r>
            <a:r>
              <a:rPr lang="en-GB" dirty="0" err="1"/>
              <a:t>tylko</a:t>
            </a:r>
            <a:r>
              <a:rPr lang="en-GB" dirty="0"/>
              <a:t> </a:t>
            </a:r>
            <a:r>
              <a:rPr lang="en-GB" dirty="0" err="1"/>
              <a:t>jeden</a:t>
            </a:r>
            <a:r>
              <a:rPr lang="en-GB" dirty="0"/>
              <a:t> pipeline, </a:t>
            </a:r>
            <a:r>
              <a:rPr lang="en-GB" dirty="0" err="1"/>
              <a:t>ktory</a:t>
            </a:r>
            <a:r>
              <a:rPr lang="en-GB" dirty="0"/>
              <a:t> </a:t>
            </a:r>
            <a:r>
              <a:rPr lang="en-GB" dirty="0" err="1"/>
              <a:t>jako</a:t>
            </a:r>
            <a:r>
              <a:rPr lang="en-GB" dirty="0"/>
              <a:t> parameter </a:t>
            </a:r>
            <a:r>
              <a:rPr lang="en-GB" dirty="0" err="1"/>
              <a:t>dostawal</a:t>
            </a:r>
            <a:r>
              <a:rPr lang="en-GB" dirty="0"/>
              <a:t> </a:t>
            </a:r>
            <a:r>
              <a:rPr lang="en-GB" dirty="0" err="1"/>
              <a:t>zapytanie</a:t>
            </a:r>
            <a:r>
              <a:rPr lang="en-GB" dirty="0"/>
              <a:t>, </a:t>
            </a:r>
            <a:r>
              <a:rPr lang="en-GB" dirty="0" err="1"/>
              <a:t>ktore</a:t>
            </a:r>
            <a:r>
              <a:rPr lang="en-GB" dirty="0"/>
              <a:t> ma </a:t>
            </a:r>
            <a:r>
              <a:rPr lang="en-GB" dirty="0" err="1"/>
              <a:t>wykonac</a:t>
            </a:r>
            <a:r>
              <a:rPr lang="en-GB" dirty="0"/>
              <a:t> </a:t>
            </a:r>
            <a:r>
              <a:rPr lang="en-GB" dirty="0" err="1"/>
              <a:t>na</a:t>
            </a:r>
            <a:r>
              <a:rPr lang="en-GB" dirty="0"/>
              <a:t> baize </a:t>
            </a:r>
            <a:r>
              <a:rPr lang="en-GB" dirty="0" err="1"/>
              <a:t>zrodlowe</a:t>
            </a:r>
            <a:r>
              <a:rPr lang="en-GB" dirty="0"/>
              <a:t> </a:t>
            </a:r>
            <a:r>
              <a:rPr lang="en-GB" dirty="0" err="1"/>
              <a:t>oraz</a:t>
            </a:r>
            <a:r>
              <a:rPr lang="en-GB" dirty="0"/>
              <a:t> </a:t>
            </a:r>
            <a:r>
              <a:rPr lang="en-GB" dirty="0" err="1"/>
              <a:t>siezke</a:t>
            </a:r>
            <a:r>
              <a:rPr lang="en-GB" dirty="0"/>
              <a:t>, </a:t>
            </a:r>
            <a:r>
              <a:rPr lang="en-GB" dirty="0" err="1"/>
              <a:t>gdzie</a:t>
            </a:r>
            <a:r>
              <a:rPr lang="en-GB" dirty="0"/>
              <a:t> ma </a:t>
            </a:r>
            <a:r>
              <a:rPr lang="en-GB" dirty="0" err="1"/>
              <a:t>zapisac</a:t>
            </a:r>
            <a:r>
              <a:rPr lang="en-GB" dirty="0"/>
              <a:t> </a:t>
            </a:r>
            <a:r>
              <a:rPr lang="en-GB" dirty="0" err="1"/>
              <a:t>plik</a:t>
            </a:r>
            <a:r>
              <a:rPr lang="en-GB" dirty="0"/>
              <a:t>.</a:t>
            </a:r>
          </a:p>
          <a:p>
            <a:r>
              <a:rPr lang="en-GB" dirty="0" err="1"/>
              <a:t>Usluga</a:t>
            </a:r>
            <a:r>
              <a:rPr lang="en-GB" dirty="0"/>
              <a:t> ADF </a:t>
            </a:r>
            <a:r>
              <a:rPr lang="en-GB" dirty="0" err="1"/>
              <a:t>pozwala</a:t>
            </a:r>
            <a:r>
              <a:rPr lang="en-GB" dirty="0"/>
              <a:t> </a:t>
            </a:r>
            <a:r>
              <a:rPr lang="en-GB" dirty="0" err="1"/>
              <a:t>przetwarzac</a:t>
            </a:r>
            <a:r>
              <a:rPr lang="en-GB" dirty="0"/>
              <a:t> </a:t>
            </a:r>
            <a:r>
              <a:rPr lang="en-GB" dirty="0" err="1"/>
              <a:t>kolekcje</a:t>
            </a:r>
            <a:r>
              <a:rPr lang="en-GB" dirty="0"/>
              <a:t> </a:t>
            </a:r>
            <a:r>
              <a:rPr lang="en-GB" dirty="0" err="1"/>
              <a:t>danych</a:t>
            </a:r>
            <a:r>
              <a:rPr lang="en-GB" dirty="0"/>
              <a:t> – za </a:t>
            </a:r>
            <a:r>
              <a:rPr lang="en-GB" dirty="0" err="1"/>
              <a:t>pomoca</a:t>
            </a:r>
            <a:r>
              <a:rPr lang="en-GB" dirty="0"/>
              <a:t> </a:t>
            </a:r>
            <a:r>
              <a:rPr lang="en-GB" dirty="0" err="1"/>
              <a:t>dedykowanego</a:t>
            </a:r>
            <a:r>
              <a:rPr lang="en-GB" dirty="0"/>
              <a:t> activity </a:t>
            </a:r>
            <a:r>
              <a:rPr lang="en-GB" dirty="0" err="1"/>
              <a:t>ForEach</a:t>
            </a:r>
            <a:r>
              <a:rPr lang="en-GB" dirty="0"/>
              <a:t> . </a:t>
            </a:r>
          </a:p>
          <a:p>
            <a:r>
              <a:rPr lang="en-GB" dirty="0"/>
              <a:t>Activity to ma </a:t>
            </a:r>
            <a:r>
              <a:rPr lang="en-GB" dirty="0" err="1"/>
              <a:t>jedna</a:t>
            </a:r>
            <a:r>
              <a:rPr lang="en-GB" dirty="0"/>
              <a:t> </a:t>
            </a:r>
            <a:r>
              <a:rPr lang="en-GB" dirty="0" err="1"/>
              <a:t>ciekawa</a:t>
            </a:r>
            <a:r>
              <a:rPr lang="en-GB" dirty="0"/>
              <a:t> </a:t>
            </a:r>
            <a:r>
              <a:rPr lang="en-GB" dirty="0" err="1"/>
              <a:t>wlasnosc</a:t>
            </a:r>
            <a:r>
              <a:rPr lang="en-GB" dirty="0"/>
              <a:t> – </a:t>
            </a:r>
            <a:r>
              <a:rPr lang="en-GB" dirty="0" err="1"/>
              <a:t>mianowicie</a:t>
            </a:r>
            <a:r>
              <a:rPr lang="en-GB" dirty="0"/>
              <a:t> </a:t>
            </a:r>
            <a:r>
              <a:rPr lang="en-GB" dirty="0" err="1"/>
              <a:t>mozliwosc</a:t>
            </a:r>
            <a:r>
              <a:rPr lang="en-GB" dirty="0"/>
              <a:t> </a:t>
            </a:r>
            <a:r>
              <a:rPr lang="en-GB" dirty="0" err="1"/>
              <a:t>przetwarzania</a:t>
            </a:r>
            <a:r>
              <a:rPr lang="en-GB" dirty="0"/>
              <a:t> </a:t>
            </a:r>
            <a:r>
              <a:rPr lang="en-GB" dirty="0" err="1"/>
              <a:t>rownolegle</a:t>
            </a:r>
            <a:r>
              <a:rPr lang="en-GB" dirty="0"/>
              <a:t> max 20 </a:t>
            </a:r>
            <a:r>
              <a:rPr lang="en-GB" dirty="0" err="1"/>
              <a:t>watkow</a:t>
            </a:r>
            <a:r>
              <a:rPr lang="en-GB" dirty="0"/>
              <a:t> </a:t>
            </a:r>
          </a:p>
          <a:p>
            <a:r>
              <a:rPr lang="en-GB" dirty="0" err="1"/>
              <a:t>Zatem</a:t>
            </a:r>
            <a:r>
              <a:rPr lang="en-GB" dirty="0"/>
              <a:t> </a:t>
            </a:r>
            <a:r>
              <a:rPr lang="en-GB" dirty="0" err="1"/>
              <a:t>nasz</a:t>
            </a:r>
            <a:r>
              <a:rPr lang="en-GB" dirty="0"/>
              <a:t> process </a:t>
            </a:r>
            <a:r>
              <a:rPr lang="en-GB" dirty="0" err="1"/>
              <a:t>pobierania</a:t>
            </a:r>
            <a:r>
              <a:rPr lang="en-GB" dirty="0"/>
              <a:t> </a:t>
            </a:r>
            <a:r>
              <a:rPr lang="en-GB" dirty="0" err="1"/>
              <a:t>danych</a:t>
            </a:r>
            <a:r>
              <a:rPr lang="en-GB" dirty="0"/>
              <a:t> </a:t>
            </a:r>
            <a:r>
              <a:rPr lang="en-GB" dirty="0" err="1"/>
              <a:t>bardzo</a:t>
            </a:r>
            <a:r>
              <a:rPr lang="en-GB" dirty="0"/>
              <a:t> </a:t>
            </a:r>
            <a:r>
              <a:rPr lang="en-GB" dirty="0" err="1"/>
              <a:t>dobrze</a:t>
            </a:r>
            <a:r>
              <a:rPr lang="en-GB" dirty="0"/>
              <a:t> </a:t>
            </a:r>
            <a:r>
              <a:rPr lang="en-GB" dirty="0" err="1"/>
              <a:t>sie</a:t>
            </a:r>
            <a:r>
              <a:rPr lang="en-GB" dirty="0"/>
              <a:t> </a:t>
            </a:r>
            <a:r>
              <a:rPr lang="en-GB" dirty="0" err="1"/>
              <a:t>zrownolegla</a:t>
            </a:r>
            <a:endParaRPr lang="en-GB" dirty="0"/>
          </a:p>
          <a:p>
            <a:r>
              <a:rPr lang="en-GB" dirty="0" err="1"/>
              <a:t>Aktualnie</a:t>
            </a:r>
            <a:r>
              <a:rPr lang="en-GB" dirty="0"/>
              <a:t> </a:t>
            </a:r>
            <a:r>
              <a:rPr lang="en-GB" dirty="0" err="1"/>
              <a:t>pobieramy</a:t>
            </a:r>
            <a:r>
              <a:rPr lang="en-GB" dirty="0"/>
              <a:t> </a:t>
            </a:r>
            <a:r>
              <a:rPr lang="en-GB" dirty="0" err="1"/>
              <a:t>okolo</a:t>
            </a:r>
            <a:r>
              <a:rPr lang="en-GB" dirty="0"/>
              <a:t> 12 GB </a:t>
            </a:r>
            <a:r>
              <a:rPr lang="en-GB" dirty="0" err="1"/>
              <a:t>danych</a:t>
            </a:r>
            <a:r>
              <a:rPr lang="en-GB" dirty="0"/>
              <a:t> I </a:t>
            </a:r>
            <a:r>
              <a:rPr lang="en-GB" dirty="0" err="1"/>
              <a:t>caly</a:t>
            </a:r>
            <a:r>
              <a:rPr lang="en-GB" dirty="0"/>
              <a:t> process </a:t>
            </a:r>
            <a:r>
              <a:rPr lang="en-GB" dirty="0" err="1"/>
              <a:t>trwa</a:t>
            </a:r>
            <a:r>
              <a:rPr lang="en-GB" dirty="0"/>
              <a:t> </a:t>
            </a:r>
            <a:r>
              <a:rPr lang="en-GB" dirty="0" err="1"/>
              <a:t>srednio</a:t>
            </a:r>
            <a:r>
              <a:rPr lang="en-GB" dirty="0"/>
              <a:t> 20 </a:t>
            </a:r>
            <a:r>
              <a:rPr lang="en-GB" dirty="0" err="1"/>
              <a:t>kilka</a:t>
            </a:r>
            <a:r>
              <a:rPr lang="en-GB" dirty="0"/>
              <a:t> </a:t>
            </a:r>
            <a:r>
              <a:rPr lang="en-GB" dirty="0" err="1"/>
              <a:t>minut</a:t>
            </a:r>
            <a:r>
              <a:rPr lang="en-GB" dirty="0"/>
              <a:t> – </a:t>
            </a:r>
            <a:r>
              <a:rPr lang="en-GB" dirty="0" err="1"/>
              <a:t>przy</a:t>
            </a:r>
            <a:r>
              <a:rPr lang="en-GB" dirty="0"/>
              <a:t>  </a:t>
            </a:r>
            <a:r>
              <a:rPr lang="en-GB" dirty="0" err="1"/>
              <a:t>czym</a:t>
            </a:r>
            <a:r>
              <a:rPr lang="en-GB" dirty="0"/>
              <a:t> </a:t>
            </a:r>
            <a:r>
              <a:rPr lang="en-GB" dirty="0" err="1"/>
              <a:t>wastkim</a:t>
            </a:r>
            <a:r>
              <a:rPr lang="en-GB" dirty="0"/>
              <a:t> </a:t>
            </a:r>
            <a:r>
              <a:rPr lang="en-GB" dirty="0" err="1"/>
              <a:t>gradem</a:t>
            </a:r>
            <a:r>
              <a:rPr lang="en-GB" dirty="0"/>
              <a:t> jest </a:t>
            </a:r>
            <a:r>
              <a:rPr lang="en-GB" dirty="0" err="1"/>
              <a:t>tutaj</a:t>
            </a:r>
            <a:r>
              <a:rPr lang="en-GB" dirty="0"/>
              <a:t> </a:t>
            </a:r>
            <a:r>
              <a:rPr lang="en-GB" dirty="0" err="1"/>
              <a:t>zrodlo</a:t>
            </a:r>
            <a:r>
              <a:rPr lang="en-GB" dirty="0"/>
              <a:t> </a:t>
            </a:r>
            <a:r>
              <a:rPr lang="en-GB" dirty="0" err="1"/>
              <a:t>danych</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875421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err="1"/>
              <a:t>Niezelaznie</a:t>
            </a:r>
            <a:r>
              <a:rPr lang="en-GB" dirty="0"/>
              <a:t> od </a:t>
            </a:r>
            <a:r>
              <a:rPr lang="en-GB" dirty="0" err="1"/>
              <a:t>tego</a:t>
            </a:r>
            <a:r>
              <a:rPr lang="en-GB" dirty="0"/>
              <a:t> </a:t>
            </a:r>
            <a:r>
              <a:rPr lang="en-GB" dirty="0" err="1"/>
              <a:t>ktore</a:t>
            </a:r>
            <a:r>
              <a:rPr lang="en-GB" dirty="0"/>
              <a:t> </a:t>
            </a:r>
            <a:r>
              <a:rPr lang="en-GB" dirty="0" err="1"/>
              <a:t>rozwiazanie</a:t>
            </a:r>
            <a:r>
              <a:rPr lang="en-GB" dirty="0"/>
              <a:t> </a:t>
            </a:r>
            <a:r>
              <a:rPr lang="en-GB" dirty="0" err="1"/>
              <a:t>na</a:t>
            </a:r>
            <a:r>
              <a:rPr lang="en-GB" dirty="0"/>
              <a:t> </a:t>
            </a:r>
            <a:r>
              <a:rPr lang="en-GB" dirty="0" err="1"/>
              <a:t>platformie</a:t>
            </a:r>
            <a:r>
              <a:rPr lang="en-GB" dirty="0"/>
              <a:t> Azure </a:t>
            </a:r>
            <a:r>
              <a:rPr lang="en-GB" dirty="0" err="1"/>
              <a:t>wybierzemy</a:t>
            </a:r>
            <a:r>
              <a:rPr lang="en-GB" dirty="0"/>
              <a:t> do </a:t>
            </a:r>
            <a:r>
              <a:rPr lang="en-GB" dirty="0" err="1"/>
              <a:t>uruchamiania</a:t>
            </a:r>
            <a:r>
              <a:rPr lang="en-GB" dirty="0"/>
              <a:t> </a:t>
            </a:r>
            <a:r>
              <a:rPr lang="en-GB" dirty="0" err="1"/>
              <a:t>przetwarzania</a:t>
            </a:r>
            <a:r>
              <a:rPr lang="en-GB" dirty="0"/>
              <a:t> </a:t>
            </a:r>
            <a:r>
              <a:rPr lang="en-GB" dirty="0" err="1"/>
              <a:t>na</a:t>
            </a:r>
            <a:r>
              <a:rPr lang="en-GB" dirty="0"/>
              <a:t> </a:t>
            </a:r>
            <a:r>
              <a:rPr lang="en-GB" dirty="0" err="1"/>
              <a:t>Sparku</a:t>
            </a:r>
            <a:r>
              <a:rPr lang="en-GB" dirty="0"/>
              <a:t>, </a:t>
            </a:r>
            <a:r>
              <a:rPr lang="en-GB" dirty="0" err="1"/>
              <a:t>utrzywanie</a:t>
            </a:r>
            <a:r>
              <a:rPr lang="en-GB" dirty="0"/>
              <a:t> </a:t>
            </a:r>
            <a:r>
              <a:rPr lang="en-GB" dirty="0" err="1"/>
              <a:t>klastara</a:t>
            </a:r>
            <a:r>
              <a:rPr lang="en-GB" dirty="0"/>
              <a:t> 24h </a:t>
            </a:r>
            <a:r>
              <a:rPr lang="en-GB" dirty="0" err="1"/>
              <a:t>na</a:t>
            </a:r>
            <a:r>
              <a:rPr lang="en-GB" dirty="0"/>
              <a:t> </a:t>
            </a:r>
            <a:r>
              <a:rPr lang="en-GB" dirty="0" err="1"/>
              <a:t>dobe</a:t>
            </a:r>
            <a:r>
              <a:rPr lang="en-GB" dirty="0"/>
              <a:t> </a:t>
            </a:r>
          </a:p>
          <a:p>
            <a:r>
              <a:rPr lang="en-GB" dirty="0"/>
              <a:t>Jest </a:t>
            </a:r>
            <a:r>
              <a:rPr lang="en-GB" dirty="0" err="1"/>
              <a:t>bardzo</a:t>
            </a:r>
            <a:r>
              <a:rPr lang="en-GB" dirty="0"/>
              <a:t> </a:t>
            </a:r>
            <a:r>
              <a:rPr lang="en-GB" dirty="0" err="1"/>
              <a:t>kosztowne</a:t>
            </a:r>
            <a:r>
              <a:rPr lang="en-GB" dirty="0"/>
              <a:t> – w </a:t>
            </a:r>
            <a:r>
              <a:rPr lang="en-GB" dirty="0" err="1"/>
              <a:t>przypadku</a:t>
            </a:r>
            <a:r>
              <a:rPr lang="en-GB" dirty="0"/>
              <a:t> </a:t>
            </a:r>
            <a:r>
              <a:rPr lang="en-GB" dirty="0" err="1"/>
              <a:t>naszego</a:t>
            </a:r>
            <a:r>
              <a:rPr lang="en-GB" dirty="0"/>
              <a:t> </a:t>
            </a:r>
            <a:r>
              <a:rPr lang="en-GB" dirty="0" err="1"/>
              <a:t>projektu</a:t>
            </a:r>
            <a:r>
              <a:rPr lang="en-GB" dirty="0"/>
              <a:t> </a:t>
            </a:r>
            <a:r>
              <a:rPr lang="en-GB" dirty="0" err="1"/>
              <a:t>zalozylismy</a:t>
            </a:r>
            <a:r>
              <a:rPr lang="en-GB" dirty="0"/>
              <a:t> ze klister </a:t>
            </a:r>
            <a:r>
              <a:rPr lang="en-GB" dirty="0" err="1"/>
              <a:t>bedzie</a:t>
            </a:r>
            <a:r>
              <a:rPr lang="en-GB" dirty="0"/>
              <a:t> </a:t>
            </a:r>
            <a:r>
              <a:rPr lang="en-GB" dirty="0" err="1"/>
              <a:t>nam</a:t>
            </a:r>
            <a:r>
              <a:rPr lang="en-GB" dirty="0"/>
              <a:t> </a:t>
            </a:r>
            <a:r>
              <a:rPr lang="en-GB" dirty="0" err="1"/>
              <a:t>potrzebny</a:t>
            </a:r>
            <a:r>
              <a:rPr lang="en-GB" dirty="0"/>
              <a:t> </a:t>
            </a:r>
            <a:r>
              <a:rPr lang="en-GB" dirty="0" err="1"/>
              <a:t>na</a:t>
            </a:r>
            <a:r>
              <a:rPr lang="en-GB" dirty="0"/>
              <a:t> 8h </a:t>
            </a:r>
          </a:p>
          <a:p>
            <a:r>
              <a:rPr lang="en-GB" dirty="0" err="1"/>
              <a:t>Zdecydowalismy</a:t>
            </a:r>
            <a:r>
              <a:rPr lang="en-GB" dirty="0"/>
              <a:t> </a:t>
            </a:r>
            <a:r>
              <a:rPr lang="en-GB" dirty="0" err="1"/>
              <a:t>sie</a:t>
            </a:r>
            <a:r>
              <a:rPr lang="en-GB" dirty="0"/>
              <a:t> </a:t>
            </a:r>
            <a:r>
              <a:rPr lang="en-GB" dirty="0" err="1"/>
              <a:t>zatem</a:t>
            </a:r>
            <a:r>
              <a:rPr lang="en-GB" dirty="0"/>
              <a:t> </a:t>
            </a:r>
            <a:r>
              <a:rPr lang="en-GB" dirty="0" err="1"/>
              <a:t>na</a:t>
            </a:r>
            <a:r>
              <a:rPr lang="en-GB" dirty="0"/>
              <a:t> </a:t>
            </a:r>
            <a:r>
              <a:rPr lang="en-GB" dirty="0" err="1"/>
              <a:t>uruchamianie</a:t>
            </a:r>
            <a:r>
              <a:rPr lang="en-GB" dirty="0"/>
              <a:t> </a:t>
            </a:r>
            <a:r>
              <a:rPr lang="en-GB" dirty="0" err="1"/>
              <a:t>naszego</a:t>
            </a:r>
            <a:r>
              <a:rPr lang="en-GB" dirty="0"/>
              <a:t> </a:t>
            </a:r>
            <a:r>
              <a:rPr lang="en-GB" dirty="0" err="1"/>
              <a:t>procesowania</a:t>
            </a:r>
            <a:r>
              <a:rPr lang="en-GB" dirty="0"/>
              <a:t> </a:t>
            </a:r>
            <a:r>
              <a:rPr lang="en-GB" dirty="0" err="1"/>
              <a:t>na</a:t>
            </a:r>
            <a:r>
              <a:rPr lang="en-GB" dirty="0"/>
              <a:t> </a:t>
            </a:r>
            <a:r>
              <a:rPr lang="en-GB" dirty="0" err="1"/>
              <a:t>kastrze</a:t>
            </a:r>
            <a:r>
              <a:rPr lang="en-GB" dirty="0"/>
              <a:t> </a:t>
            </a:r>
            <a:r>
              <a:rPr lang="en-GB" dirty="0" err="1"/>
              <a:t>stawianym</a:t>
            </a:r>
            <a:r>
              <a:rPr lang="en-GB" dirty="0"/>
              <a:t> </a:t>
            </a:r>
            <a:r>
              <a:rPr lang="en-GB" dirty="0" err="1"/>
              <a:t>na</a:t>
            </a:r>
            <a:r>
              <a:rPr lang="en-GB" dirty="0"/>
              <a:t> </a:t>
            </a:r>
            <a:r>
              <a:rPr lang="en-GB" dirty="0" err="1"/>
              <a:t>zadania</a:t>
            </a:r>
            <a:r>
              <a:rPr lang="en-GB" dirty="0"/>
              <a:t>.</a:t>
            </a:r>
          </a:p>
          <a:p>
            <a:r>
              <a:rPr lang="en-GB" dirty="0"/>
              <a:t>Jest to </a:t>
            </a:r>
            <a:r>
              <a:rPr lang="en-GB" dirty="0" err="1"/>
              <a:t>mozwlie</a:t>
            </a:r>
            <a:r>
              <a:rPr lang="en-GB" dirty="0"/>
              <a:t> </a:t>
            </a:r>
            <a:r>
              <a:rPr lang="en-GB" dirty="0" err="1"/>
              <a:t>przy</a:t>
            </a:r>
            <a:r>
              <a:rPr lang="en-GB" dirty="0"/>
              <a:t> </a:t>
            </a:r>
            <a:r>
              <a:rPr lang="en-GB" dirty="0" err="1"/>
              <a:t>uzyciu</a:t>
            </a:r>
            <a:r>
              <a:rPr lang="en-GB" dirty="0"/>
              <a:t> </a:t>
            </a:r>
            <a:r>
              <a:rPr lang="en-GB" dirty="0" err="1"/>
              <a:t>uslugi</a:t>
            </a:r>
            <a:r>
              <a:rPr lang="en-GB" dirty="0"/>
              <a:t> ADF –</a:t>
            </a:r>
            <a:r>
              <a:rPr lang="en-GB" dirty="0" err="1"/>
              <a:t>umozliwia</a:t>
            </a:r>
            <a:r>
              <a:rPr lang="en-GB" dirty="0"/>
              <a:t> </a:t>
            </a:r>
            <a:r>
              <a:rPr lang="en-GB" dirty="0" err="1"/>
              <a:t>ona</a:t>
            </a:r>
            <a:r>
              <a:rPr lang="en-GB" dirty="0"/>
              <a:t> </a:t>
            </a:r>
            <a:r>
              <a:rPr lang="en-GB" dirty="0" err="1"/>
              <a:t>uruchomienie</a:t>
            </a:r>
            <a:r>
              <a:rPr lang="en-GB" dirty="0"/>
              <a:t> </a:t>
            </a:r>
            <a:r>
              <a:rPr lang="en-GB" dirty="0" err="1"/>
              <a:t>zarowno</a:t>
            </a:r>
            <a:r>
              <a:rPr lang="en-GB" dirty="0"/>
              <a:t> </a:t>
            </a:r>
            <a:r>
              <a:rPr lang="en-GB" dirty="0" err="1"/>
              <a:t>klastra</a:t>
            </a:r>
            <a:r>
              <a:rPr lang="en-GB" dirty="0"/>
              <a:t> HDI </a:t>
            </a:r>
            <a:r>
              <a:rPr lang="en-GB" dirty="0" err="1"/>
              <a:t>jak</a:t>
            </a:r>
            <a:r>
              <a:rPr lang="en-GB" dirty="0"/>
              <a:t> </a:t>
            </a:r>
            <a:r>
              <a:rPr lang="en-GB" dirty="0" err="1"/>
              <a:t>rowniez</a:t>
            </a:r>
            <a:r>
              <a:rPr lang="en-GB" dirty="0"/>
              <a:t> Azure Databricks</a:t>
            </a:r>
          </a:p>
          <a:p>
            <a:r>
              <a:rPr lang="en-GB" dirty="0"/>
              <a:t> </a:t>
            </a:r>
            <a:r>
              <a:rPr lang="en-GB" dirty="0" err="1"/>
              <a:t>Jakie</a:t>
            </a:r>
            <a:r>
              <a:rPr lang="en-GB" dirty="0"/>
              <a:t> </a:t>
            </a:r>
            <a:r>
              <a:rPr lang="en-GB" dirty="0" err="1"/>
              <a:t>sa</a:t>
            </a:r>
            <a:r>
              <a:rPr lang="en-GB" dirty="0"/>
              <a:t> </a:t>
            </a:r>
            <a:r>
              <a:rPr lang="en-GB" dirty="0" err="1"/>
              <a:t>roznice</a:t>
            </a:r>
            <a:r>
              <a:rPr lang="en-GB" dirty="0"/>
              <a:t> :</a:t>
            </a:r>
          </a:p>
          <a:p>
            <a:r>
              <a:rPr lang="en-GB" dirty="0"/>
              <a:t>Po </a:t>
            </a:r>
            <a:r>
              <a:rPr lang="en-GB" dirty="0" err="1"/>
              <a:t>pierwsze</a:t>
            </a:r>
            <a:r>
              <a:rPr lang="en-GB" dirty="0"/>
              <a:t> </a:t>
            </a:r>
            <a:r>
              <a:rPr lang="en-GB" dirty="0" err="1"/>
              <a:t>konfiguracja</a:t>
            </a:r>
            <a:r>
              <a:rPr lang="en-GB" dirty="0"/>
              <a:t> </a:t>
            </a:r>
            <a:r>
              <a:rPr lang="en-GB" dirty="0" err="1"/>
              <a:t>klastara</a:t>
            </a:r>
            <a:r>
              <a:rPr lang="en-GB" dirty="0"/>
              <a:t> HDI jest </a:t>
            </a:r>
            <a:r>
              <a:rPr lang="en-GB" dirty="0" err="1"/>
              <a:t>bardziej</a:t>
            </a:r>
            <a:r>
              <a:rPr lang="en-GB" dirty="0"/>
              <a:t> </a:t>
            </a:r>
            <a:r>
              <a:rPr lang="en-GB" dirty="0" err="1"/>
              <a:t>skomplikowana</a:t>
            </a:r>
            <a:r>
              <a:rPr lang="en-GB" dirty="0"/>
              <a:t> np. </a:t>
            </a:r>
            <a:r>
              <a:rPr lang="en-GB" dirty="0" err="1"/>
              <a:t>Podlaczenie</a:t>
            </a:r>
            <a:r>
              <a:rPr lang="en-GB" dirty="0"/>
              <a:t> ADLS </a:t>
            </a:r>
          </a:p>
          <a:p>
            <a:r>
              <a:rPr lang="en-GB" dirty="0"/>
              <a:t>Po </a:t>
            </a:r>
            <a:r>
              <a:rPr lang="en-GB" dirty="0" err="1"/>
              <a:t>drugie</a:t>
            </a:r>
            <a:r>
              <a:rPr lang="en-GB" dirty="0"/>
              <a:t> po HDI </a:t>
            </a:r>
            <a:r>
              <a:rPr lang="en-GB" dirty="0" err="1"/>
              <a:t>trzeba</a:t>
            </a:r>
            <a:r>
              <a:rPr lang="en-GB" dirty="0"/>
              <a:t> </a:t>
            </a:r>
            <a:r>
              <a:rPr lang="en-GB" dirty="0" err="1"/>
              <a:t>samemu</a:t>
            </a:r>
            <a:r>
              <a:rPr lang="en-GB" dirty="0"/>
              <a:t> </a:t>
            </a:r>
            <a:r>
              <a:rPr lang="en-GB" dirty="0" err="1"/>
              <a:t>sprzatac</a:t>
            </a:r>
            <a:r>
              <a:rPr lang="en-GB" dirty="0"/>
              <a:t> – </a:t>
            </a:r>
            <a:r>
              <a:rPr lang="en-GB" dirty="0" err="1"/>
              <a:t>klaster</a:t>
            </a:r>
            <a:r>
              <a:rPr lang="en-GB" dirty="0"/>
              <a:t> HDI </a:t>
            </a:r>
            <a:r>
              <a:rPr lang="en-GB" dirty="0" err="1"/>
              <a:t>tworzy</a:t>
            </a:r>
            <a:r>
              <a:rPr lang="en-GB" dirty="0"/>
              <a:t> </a:t>
            </a:r>
            <a:r>
              <a:rPr lang="en-GB" dirty="0" err="1"/>
              <a:t>na</a:t>
            </a:r>
            <a:r>
              <a:rPr lang="en-GB" dirty="0"/>
              <a:t> Blob Storage </a:t>
            </a:r>
            <a:r>
              <a:rPr lang="en-GB" dirty="0" err="1"/>
              <a:t>kontenery</a:t>
            </a:r>
            <a:r>
              <a:rPr lang="en-GB" dirty="0"/>
              <a:t> (tam </a:t>
            </a:r>
            <a:r>
              <a:rPr lang="en-GB" dirty="0" err="1"/>
              <a:t>sa</a:t>
            </a:r>
            <a:r>
              <a:rPr lang="en-GB" dirty="0"/>
              <a:t> </a:t>
            </a:r>
            <a:r>
              <a:rPr lang="en-GB" dirty="0" err="1"/>
              <a:t>trzymane</a:t>
            </a:r>
            <a:r>
              <a:rPr lang="en-GB" dirty="0"/>
              <a:t> </a:t>
            </a:r>
            <a:r>
              <a:rPr lang="en-GB" dirty="0" err="1"/>
              <a:t>pliki</a:t>
            </a:r>
            <a:r>
              <a:rPr lang="en-GB" dirty="0"/>
              <a:t> </a:t>
            </a:r>
            <a:r>
              <a:rPr lang="en-GB" dirty="0" err="1"/>
              <a:t>dla</a:t>
            </a:r>
            <a:r>
              <a:rPr lang="en-GB" dirty="0"/>
              <a:t> </a:t>
            </a:r>
            <a:r>
              <a:rPr lang="en-GB" dirty="0" err="1"/>
              <a:t>obrazu</a:t>
            </a:r>
            <a:r>
              <a:rPr lang="en-GB" dirty="0"/>
              <a:t> </a:t>
            </a:r>
            <a:r>
              <a:rPr lang="en-GB" dirty="0" err="1"/>
              <a:t>dla</a:t>
            </a:r>
            <a:r>
              <a:rPr lang="en-GB" dirty="0"/>
              <a:t> </a:t>
            </a:r>
            <a:r>
              <a:rPr lang="en-GB" dirty="0" err="1"/>
              <a:t>naszego</a:t>
            </a:r>
            <a:r>
              <a:rPr lang="en-GB" dirty="0"/>
              <a:t> </a:t>
            </a:r>
            <a:r>
              <a:rPr lang="en-GB" dirty="0" err="1"/>
              <a:t>klastera</a:t>
            </a:r>
            <a:r>
              <a:rPr lang="en-GB" dirty="0"/>
              <a:t>)</a:t>
            </a:r>
          </a:p>
          <a:p>
            <a:pPr marL="171450" indent="-171450">
              <a:buFontTx/>
              <a:buChar char="-"/>
            </a:pPr>
            <a:r>
              <a:rPr lang="en-GB" dirty="0" err="1"/>
              <a:t>Kontenery</a:t>
            </a:r>
            <a:r>
              <a:rPr lang="en-GB" dirty="0"/>
              <a:t> </a:t>
            </a:r>
            <a:r>
              <a:rPr lang="en-GB" dirty="0" err="1"/>
              <a:t>te</a:t>
            </a:r>
            <a:r>
              <a:rPr lang="en-GB" dirty="0"/>
              <a:t> </a:t>
            </a:r>
            <a:r>
              <a:rPr lang="en-GB" dirty="0" err="1"/>
              <a:t>nie</a:t>
            </a:r>
            <a:r>
              <a:rPr lang="en-GB" dirty="0"/>
              <a:t> </a:t>
            </a:r>
            <a:r>
              <a:rPr lang="en-GB" dirty="0" err="1"/>
              <a:t>sa</a:t>
            </a:r>
            <a:r>
              <a:rPr lang="en-GB" dirty="0"/>
              <a:t> </a:t>
            </a:r>
            <a:r>
              <a:rPr lang="en-GB" dirty="0" err="1"/>
              <a:t>automatycznie</a:t>
            </a:r>
            <a:r>
              <a:rPr lang="en-GB" dirty="0"/>
              <a:t> </a:t>
            </a:r>
            <a:r>
              <a:rPr lang="en-GB" dirty="0" err="1"/>
              <a:t>usuwane</a:t>
            </a:r>
            <a:r>
              <a:rPr lang="en-GB" dirty="0"/>
              <a:t> </a:t>
            </a:r>
          </a:p>
          <a:p>
            <a:pPr marL="0" indent="0">
              <a:buFontTx/>
              <a:buNone/>
            </a:pPr>
            <a:r>
              <a:rPr lang="en-GB" dirty="0"/>
              <a:t>Po </a:t>
            </a:r>
            <a:r>
              <a:rPr lang="en-GB" dirty="0" err="1"/>
              <a:t>trzecie</a:t>
            </a:r>
            <a:r>
              <a:rPr lang="en-GB" dirty="0"/>
              <a:t> </a:t>
            </a:r>
            <a:r>
              <a:rPr lang="en-GB" dirty="0" err="1"/>
              <a:t>tworzenie</a:t>
            </a:r>
            <a:r>
              <a:rPr lang="en-GB" dirty="0"/>
              <a:t> </a:t>
            </a:r>
            <a:r>
              <a:rPr lang="en-GB" dirty="0" err="1"/>
              <a:t>klastra</a:t>
            </a:r>
            <a:r>
              <a:rPr lang="en-GB" dirty="0"/>
              <a:t> </a:t>
            </a:r>
            <a:r>
              <a:rPr lang="en-GB" dirty="0" err="1"/>
              <a:t>na</a:t>
            </a:r>
            <a:r>
              <a:rPr lang="en-GB" dirty="0"/>
              <a:t> Azure Databricks </a:t>
            </a:r>
            <a:r>
              <a:rPr lang="en-GB" dirty="0" err="1"/>
              <a:t>trwa</a:t>
            </a:r>
            <a:r>
              <a:rPr lang="en-GB" dirty="0"/>
              <a:t> </a:t>
            </a:r>
            <a:r>
              <a:rPr lang="en-GB" dirty="0" err="1"/>
              <a:t>srednio</a:t>
            </a:r>
            <a:r>
              <a:rPr lang="en-GB" dirty="0"/>
              <a:t> 2 </a:t>
            </a:r>
            <a:r>
              <a:rPr lang="en-GB" dirty="0" err="1"/>
              <a:t>razy</a:t>
            </a:r>
            <a:r>
              <a:rPr lang="en-GB" dirty="0"/>
              <a:t> </a:t>
            </a:r>
            <a:r>
              <a:rPr lang="en-GB" dirty="0" err="1"/>
              <a:t>szybciej</a:t>
            </a:r>
            <a:r>
              <a:rPr lang="en-GB" dirty="0"/>
              <a:t> (w </a:t>
            </a:r>
            <a:r>
              <a:rPr lang="en-GB" dirty="0" err="1"/>
              <a:t>przypadku</a:t>
            </a:r>
            <a:r>
              <a:rPr lang="en-GB" dirty="0"/>
              <a:t> ADLA </a:t>
            </a:r>
            <a:r>
              <a:rPr lang="en-GB" dirty="0" err="1"/>
              <a:t>inicjalizacja</a:t>
            </a:r>
            <a:r>
              <a:rPr lang="en-GB" dirty="0"/>
              <a:t> </a:t>
            </a:r>
            <a:r>
              <a:rPr lang="en-GB" dirty="0" err="1"/>
              <a:t>silnika</a:t>
            </a:r>
            <a:r>
              <a:rPr lang="en-GB" dirty="0"/>
              <a:t> 1 min )</a:t>
            </a:r>
          </a:p>
          <a:p>
            <a:pPr marL="0" indent="0">
              <a:buFontTx/>
              <a:buNone/>
            </a:pPr>
            <a:r>
              <a:rPr lang="en-GB" dirty="0"/>
              <a:t>I po </a:t>
            </a:r>
            <a:r>
              <a:rPr lang="en-GB" dirty="0" err="1"/>
              <a:t>czwarte</a:t>
            </a:r>
            <a:r>
              <a:rPr lang="en-GB" dirty="0"/>
              <a:t>  w </a:t>
            </a:r>
            <a:r>
              <a:rPr lang="en-GB" dirty="0" err="1"/>
              <a:t>przypadku</a:t>
            </a:r>
            <a:r>
              <a:rPr lang="en-GB" dirty="0"/>
              <a:t> Azure Databricks </a:t>
            </a:r>
            <a:r>
              <a:rPr lang="en-GB" dirty="0" err="1"/>
              <a:t>dostep</a:t>
            </a:r>
            <a:r>
              <a:rPr lang="en-GB" dirty="0"/>
              <a:t>  do </a:t>
            </a:r>
            <a:r>
              <a:rPr lang="en-GB" dirty="0" err="1"/>
              <a:t>logow</a:t>
            </a:r>
            <a:r>
              <a:rPr lang="en-GB" dirty="0"/>
              <a:t> z </a:t>
            </a:r>
            <a:r>
              <a:rPr lang="en-GB" dirty="0" err="1"/>
              <a:t>naszego</a:t>
            </a:r>
            <a:r>
              <a:rPr lang="en-GB" dirty="0"/>
              <a:t> </a:t>
            </a:r>
            <a:r>
              <a:rPr lang="en-GB" dirty="0" err="1"/>
              <a:t>joba</a:t>
            </a:r>
            <a:r>
              <a:rPr lang="en-GB" dirty="0"/>
              <a:t> jest </a:t>
            </a:r>
            <a:r>
              <a:rPr lang="en-GB" dirty="0" err="1"/>
              <a:t>znacznie</a:t>
            </a:r>
            <a:r>
              <a:rPr lang="en-GB" dirty="0"/>
              <a:t> </a:t>
            </a:r>
            <a:r>
              <a:rPr lang="en-GB" dirty="0" err="1"/>
              <a:t>latwiejsze</a:t>
            </a:r>
            <a:r>
              <a:rPr lang="en-GB" dirty="0"/>
              <a:t> (</a:t>
            </a:r>
            <a:r>
              <a:rPr lang="en-GB" dirty="0" err="1"/>
              <a:t>integracja</a:t>
            </a:r>
            <a:r>
              <a:rPr lang="en-GB" dirty="0"/>
              <a:t> z ADF jest </a:t>
            </a:r>
            <a:r>
              <a:rPr lang="en-GB" dirty="0" err="1"/>
              <a:t>bardziej</a:t>
            </a:r>
            <a:r>
              <a:rPr lang="en-GB" dirty="0"/>
              <a:t> </a:t>
            </a:r>
            <a:r>
              <a:rPr lang="en-GB" dirty="0" err="1"/>
              <a:t>rozwinieta</a:t>
            </a:r>
            <a:r>
              <a:rPr lang="en-GB" dirty="0"/>
              <a:t>)</a:t>
            </a:r>
          </a:p>
          <a:p>
            <a:pPr marL="0" indent="0">
              <a:buFontTx/>
              <a:buNone/>
            </a:pPr>
            <a:r>
              <a:rPr lang="en-GB" dirty="0" err="1"/>
              <a:t>Dlaczego</a:t>
            </a:r>
            <a:r>
              <a:rPr lang="en-GB" dirty="0"/>
              <a:t> </a:t>
            </a:r>
            <a:r>
              <a:rPr lang="en-GB" dirty="0" err="1"/>
              <a:t>pomimo</a:t>
            </a:r>
            <a:r>
              <a:rPr lang="en-GB" dirty="0"/>
              <a:t> </a:t>
            </a:r>
            <a:r>
              <a:rPr lang="en-GB" dirty="0" err="1"/>
              <a:t>samych</a:t>
            </a:r>
            <a:r>
              <a:rPr lang="en-GB" dirty="0"/>
              <a:t> </a:t>
            </a:r>
            <a:r>
              <a:rPr lang="en-GB" dirty="0" err="1"/>
              <a:t>zalet</a:t>
            </a:r>
            <a:r>
              <a:rPr lang="en-GB" dirty="0"/>
              <a:t> Azure Databrick </a:t>
            </a:r>
            <a:r>
              <a:rPr lang="en-GB" dirty="0" err="1"/>
              <a:t>bardzo</a:t>
            </a:r>
            <a:r>
              <a:rPr lang="en-GB" dirty="0"/>
              <a:t> </a:t>
            </a:r>
            <a:r>
              <a:rPr lang="en-GB" dirty="0" err="1"/>
              <a:t>powaznie</a:t>
            </a:r>
            <a:r>
              <a:rPr lang="en-GB" dirty="0"/>
              <a:t> </a:t>
            </a:r>
            <a:r>
              <a:rPr lang="en-GB" dirty="0" err="1"/>
              <a:t>rozwazamy</a:t>
            </a:r>
            <a:r>
              <a:rPr lang="en-GB" dirty="0"/>
              <a:t> </a:t>
            </a:r>
            <a:r>
              <a:rPr lang="en-GB" dirty="0" err="1"/>
              <a:t>uzycie</a:t>
            </a:r>
            <a:r>
              <a:rPr lang="en-GB" dirty="0"/>
              <a:t> Azure HDInsight?</a:t>
            </a:r>
          </a:p>
          <a:p>
            <a:pPr marL="0" indent="0">
              <a:buFontTx/>
              <a:buNone/>
            </a:pPr>
            <a:r>
              <a:rPr lang="en-GB" dirty="0" err="1"/>
              <a:t>Powod</a:t>
            </a:r>
            <a:r>
              <a:rPr lang="en-GB" dirty="0"/>
              <a:t> jest </a:t>
            </a:r>
            <a:r>
              <a:rPr lang="en-GB" dirty="0" err="1"/>
              <a:t>jeden</a:t>
            </a:r>
            <a:r>
              <a:rPr lang="en-GB" dirty="0"/>
              <a:t> to </a:t>
            </a:r>
            <a:r>
              <a:rPr lang="en-GB" dirty="0" err="1"/>
              <a:t>cena</a:t>
            </a:r>
            <a:r>
              <a:rPr lang="en-GB" dirty="0"/>
              <a:t> ?</a:t>
            </a:r>
          </a:p>
          <a:p>
            <a:pPr marL="0" indent="0">
              <a:buFontTx/>
              <a:buNone/>
            </a:pPr>
            <a:r>
              <a:rPr lang="en-GB" dirty="0"/>
              <a:t>Za ta </a:t>
            </a:r>
            <a:r>
              <a:rPr lang="en-GB" dirty="0" err="1"/>
              <a:t>sama</a:t>
            </a:r>
            <a:r>
              <a:rPr lang="en-GB" dirty="0"/>
              <a:t> </a:t>
            </a:r>
            <a:r>
              <a:rPr lang="en-GB" dirty="0" err="1"/>
              <a:t>cena</a:t>
            </a:r>
            <a:r>
              <a:rPr lang="en-GB" dirty="0"/>
              <a:t> </a:t>
            </a:r>
            <a:r>
              <a:rPr lang="en-GB" dirty="0" err="1"/>
              <a:t>na</a:t>
            </a:r>
            <a:r>
              <a:rPr lang="en-GB" dirty="0"/>
              <a:t> Azure HDI </a:t>
            </a:r>
            <a:r>
              <a:rPr lang="en-GB" dirty="0" err="1"/>
              <a:t>mozemy</a:t>
            </a:r>
            <a:r>
              <a:rPr lang="en-GB" dirty="0"/>
              <a:t> </a:t>
            </a:r>
            <a:r>
              <a:rPr lang="en-GB" dirty="0" err="1"/>
              <a:t>miec</a:t>
            </a:r>
            <a:r>
              <a:rPr lang="en-GB" dirty="0"/>
              <a:t> 2 </a:t>
            </a:r>
            <a:r>
              <a:rPr lang="en-GB" dirty="0" err="1"/>
              <a:t>razy</a:t>
            </a:r>
            <a:r>
              <a:rPr lang="en-GB" dirty="0"/>
              <a:t> </a:t>
            </a:r>
            <a:r>
              <a:rPr lang="en-GB" dirty="0" err="1"/>
              <a:t>wiekszy</a:t>
            </a:r>
            <a:r>
              <a:rPr lang="en-GB" dirty="0"/>
              <a:t> klister </a:t>
            </a:r>
            <a:r>
              <a:rPr lang="en-GB" dirty="0">
                <a:sym typeface="Wingdings" panose="05000000000000000000" pitchFamily="2" charset="2"/>
              </a:rPr>
              <a:t></a:t>
            </a:r>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28</a:t>
            </a:fld>
            <a:endParaRPr lang="en-US"/>
          </a:p>
        </p:txBody>
      </p:sp>
    </p:spTree>
    <p:extLst>
      <p:ext uri="{BB962C8B-B14F-4D97-AF65-F5344CB8AC3E}">
        <p14:creationId xmlns:p14="http://schemas.microsoft.com/office/powerpoint/2010/main" val="3931602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5"/>
          </p:nvPr>
        </p:nvSpPr>
        <p:spPr/>
        <p:txBody>
          <a:bodyPr/>
          <a:lstStyle/>
          <a:p>
            <a:fld id="{55992286-4AA4-4E55-98B6-FFAF34B74A40}" type="slidenum">
              <a:rPr lang="en-US" smtClean="0"/>
              <a:t>29</a:t>
            </a:fld>
            <a:endParaRPr lang="en-US"/>
          </a:p>
        </p:txBody>
      </p:sp>
    </p:spTree>
    <p:extLst>
      <p:ext uri="{BB962C8B-B14F-4D97-AF65-F5344CB8AC3E}">
        <p14:creationId xmlns:p14="http://schemas.microsoft.com/office/powerpoint/2010/main" val="291789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my </a:t>
            </a:r>
            <a:r>
              <a:rPr lang="en-GB" dirty="0" err="1"/>
              <a:t>zeby</a:t>
            </a:r>
            <a:r>
              <a:rPr lang="en-GB" dirty="0"/>
              <a:t> </a:t>
            </a:r>
            <a:r>
              <a:rPr lang="en-GB" dirty="0" err="1"/>
              <a:t>tak</a:t>
            </a:r>
            <a:r>
              <a:rPr lang="en-GB" dirty="0"/>
              <a:t> </a:t>
            </a:r>
            <a:r>
              <a:rPr lang="en-GB" dirty="0" err="1"/>
              <a:t>gwaltownie</a:t>
            </a:r>
            <a:r>
              <a:rPr lang="en-GB" dirty="0"/>
              <a:t> </a:t>
            </a:r>
            <a:r>
              <a:rPr lang="en-GB" dirty="0" err="1"/>
              <a:t>niezaczac</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a:t>
            </a:fld>
            <a:endParaRPr lang="en-US"/>
          </a:p>
        </p:txBody>
      </p:sp>
    </p:spTree>
    <p:extLst>
      <p:ext uri="{BB962C8B-B14F-4D97-AF65-F5344CB8AC3E}">
        <p14:creationId xmlns:p14="http://schemas.microsoft.com/office/powerpoint/2010/main" val="112866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Jesli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chcemy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analizowac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nasze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musimy</a:t>
            </a:r>
            <a:r>
              <a:rPr lang="en-US" sz="1200" b="0" i="0" kern="1200" dirty="0">
                <a:solidFill>
                  <a:schemeClr val="tx1"/>
                </a:solidFill>
                <a:effectLst/>
                <a:latin typeface="+mn-lt"/>
                <a:ea typeface="+mn-ea"/>
                <a:cs typeface="+mn-cs"/>
              </a:rPr>
              <a:t> je </a:t>
            </a:r>
            <a:r>
              <a:rPr lang="en-US" sz="1200" b="0" i="0" kern="1200" dirty="0" err="1">
                <a:solidFill>
                  <a:schemeClr val="tx1"/>
                </a:solidFill>
                <a:effectLst/>
                <a:latin typeface="+mn-lt"/>
                <a:ea typeface="+mn-ea"/>
                <a:cs typeface="+mn-cs"/>
              </a:rPr>
              <a:t>napierw</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jakos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pobrac</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zoogranizowac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4</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7</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12</a:t>
            </a:fld>
            <a:endParaRPr lang="en-US"/>
          </a:p>
        </p:txBody>
      </p:sp>
    </p:spTree>
    <p:extLst>
      <p:ext uri="{BB962C8B-B14F-4D97-AF65-F5344CB8AC3E}">
        <p14:creationId xmlns:p14="http://schemas.microsoft.com/office/powerpoint/2010/main" val="2628947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13</a:t>
            </a:fld>
            <a:endParaRPr lang="en-US"/>
          </a:p>
        </p:txBody>
      </p:sp>
    </p:spTree>
    <p:extLst>
      <p:ext uri="{BB962C8B-B14F-4D97-AF65-F5344CB8AC3E}">
        <p14:creationId xmlns:p14="http://schemas.microsoft.com/office/powerpoint/2010/main" val="1664554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30" y="857469"/>
            <a:ext cx="4657761" cy="957299"/>
          </a:xfrm>
          <a:prstGeom prst="rect">
            <a:avLst/>
          </a:prstGeom>
        </p:spPr>
        <p:txBody>
          <a:bodyPr/>
          <a:lstStyle>
            <a:lvl1pPr marL="0" indent="0">
              <a:buNone/>
              <a:defRPr sz="2700" spc="225">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32554530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spc="0" dirty="0">
                <a:solidFill>
                  <a:schemeClr val="tx1">
                    <a:lumMod val="50000"/>
                    <a:lumOff val="50000"/>
                  </a:schemeClr>
                </a:solidFill>
                <a:latin typeface="Malleable-FP Thin" panose="00000500000000000000" pitchFamily="50" charset="0"/>
              </a:rPr>
              <a:t>Azure Data Factory</a:t>
            </a: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4"/>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6"/>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7"/>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8"/>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6.wmf"/><Relationship Id="rId5" Type="http://schemas.openxmlformats.org/officeDocument/2006/relationships/oleObject" Target="../embeddings/oleObject2.bin"/><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9.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data-factory/copy-activity-performance"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zure.microsoft.com/en-gb/pricing/calculato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9.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0.pn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hyperlink" Target="mailto:tkrawczyk@future-processing.co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7.xml"/><Relationship Id="rId9" Type="http://schemas.openxmlformats.org/officeDocument/2006/relationships/image" Target="../media/image17.w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32290" y="1922505"/>
            <a:ext cx="7038975" cy="2123658"/>
          </a:xfrm>
          <a:prstGeom prst="rect">
            <a:avLst/>
          </a:prstGeom>
          <a:noFill/>
        </p:spPr>
        <p:txBody>
          <a:bodyPr wrap="square" rtlCol="0">
            <a:spAutoFit/>
          </a:bodyPr>
          <a:lstStyle/>
          <a:p>
            <a:r>
              <a:rPr lang="en-GB" sz="4400" b="1" dirty="0" err="1">
                <a:solidFill>
                  <a:schemeClr val="tx1">
                    <a:lumMod val="65000"/>
                    <a:lumOff val="35000"/>
                  </a:schemeClr>
                </a:solidFill>
              </a:rPr>
              <a:t>Zapanuj</a:t>
            </a:r>
            <a:r>
              <a:rPr lang="en-GB" sz="4400" b="1" dirty="0">
                <a:solidFill>
                  <a:schemeClr val="tx1">
                    <a:lumMod val="65000"/>
                    <a:lumOff val="35000"/>
                  </a:schemeClr>
                </a:solidFill>
              </a:rPr>
              <a:t> </a:t>
            </a:r>
            <a:r>
              <a:rPr lang="en-GB" sz="4400" b="1" dirty="0" err="1">
                <a:solidFill>
                  <a:schemeClr val="tx1">
                    <a:lumMod val="65000"/>
                    <a:lumOff val="35000"/>
                  </a:schemeClr>
                </a:solidFill>
              </a:rPr>
              <a:t>nad</a:t>
            </a:r>
            <a:r>
              <a:rPr lang="en-GB" sz="4400" b="1" dirty="0">
                <a:solidFill>
                  <a:schemeClr val="tx1">
                    <a:lumMod val="65000"/>
                    <a:lumOff val="35000"/>
                  </a:schemeClr>
                </a:solidFill>
              </a:rPr>
              <a:t> </a:t>
            </a:r>
            <a:r>
              <a:rPr lang="en-GB" sz="4400" b="1" dirty="0" err="1">
                <a:solidFill>
                  <a:schemeClr val="tx1">
                    <a:lumMod val="65000"/>
                    <a:lumOff val="35000"/>
                  </a:schemeClr>
                </a:solidFill>
              </a:rPr>
              <a:t>przepływem</a:t>
            </a:r>
            <a:r>
              <a:rPr lang="en-GB" sz="4400" b="1" dirty="0">
                <a:solidFill>
                  <a:schemeClr val="tx1">
                    <a:lumMod val="65000"/>
                    <a:lumOff val="35000"/>
                  </a:schemeClr>
                </a:solidFill>
              </a:rPr>
              <a:t> </a:t>
            </a:r>
            <a:r>
              <a:rPr lang="en-GB" sz="4400" b="1" dirty="0" err="1">
                <a:solidFill>
                  <a:schemeClr val="tx1">
                    <a:lumMod val="65000"/>
                    <a:lumOff val="35000"/>
                  </a:schemeClr>
                </a:solidFill>
              </a:rPr>
              <a:t>swoich</a:t>
            </a:r>
            <a:r>
              <a:rPr lang="en-GB" sz="4400" b="1" dirty="0">
                <a:solidFill>
                  <a:schemeClr val="tx1">
                    <a:lumMod val="65000"/>
                    <a:lumOff val="35000"/>
                  </a:schemeClr>
                </a:solidFill>
              </a:rPr>
              <a:t> </a:t>
            </a:r>
            <a:r>
              <a:rPr lang="en-GB" sz="4400" b="1" dirty="0" err="1">
                <a:solidFill>
                  <a:schemeClr val="tx1">
                    <a:lumMod val="65000"/>
                    <a:lumOff val="35000"/>
                  </a:schemeClr>
                </a:solidFill>
              </a:rPr>
              <a:t>danych</a:t>
            </a:r>
            <a:r>
              <a:rPr lang="en-GB" sz="4400" b="1" dirty="0">
                <a:solidFill>
                  <a:schemeClr val="tx1">
                    <a:lumMod val="65000"/>
                    <a:lumOff val="35000"/>
                  </a:schemeClr>
                </a:solidFill>
              </a:rPr>
              <a:t> z </a:t>
            </a:r>
          </a:p>
          <a:p>
            <a:r>
              <a:rPr lang="en-GB" sz="4400" b="1" dirty="0">
                <a:solidFill>
                  <a:srgbClr val="EF942F"/>
                </a:solidFill>
              </a:rPr>
              <a:t>Azure Data Factory</a:t>
            </a:r>
            <a:endParaRPr lang="en-US" sz="4400" b="1" dirty="0">
              <a:solidFill>
                <a:srgbClr val="EF942F"/>
              </a:solidFill>
            </a:endParaRPr>
          </a:p>
        </p:txBody>
      </p:sp>
      <p:sp>
        <p:nvSpPr>
          <p:cNvPr id="6" name="TextBox 5"/>
          <p:cNvSpPr txBox="1"/>
          <p:nvPr/>
        </p:nvSpPr>
        <p:spPr>
          <a:xfrm>
            <a:off x="1532290" y="4103897"/>
            <a:ext cx="5396643" cy="1754326"/>
          </a:xfrm>
          <a:prstGeom prst="rect">
            <a:avLst/>
          </a:prstGeom>
          <a:noFill/>
        </p:spPr>
        <p:txBody>
          <a:bodyPr wrap="square" rtlCol="0">
            <a:spAutoFit/>
          </a:bodyPr>
          <a:lstStyle/>
          <a:p>
            <a:r>
              <a:rPr lang="en-US" sz="2800" b="1" dirty="0">
                <a:solidFill>
                  <a:srgbClr val="EF942F"/>
                </a:solidFill>
              </a:rPr>
              <a:t>Katowice 2018.11.28</a:t>
            </a:r>
          </a:p>
          <a:p>
            <a:endParaRPr lang="en-US" sz="2000" dirty="0">
              <a:latin typeface="Malleable-FP" panose="00000500000000000000" pitchFamily="50" charset="0"/>
            </a:endParaRPr>
          </a:p>
          <a:p>
            <a:r>
              <a:rPr lang="en-US" sz="2000" dirty="0">
                <a:latin typeface="Malleable-FP" panose="00000500000000000000" pitchFamily="50" charset="0"/>
              </a:rPr>
              <a:t>	</a:t>
            </a:r>
            <a:r>
              <a:rPr lang="en-US" sz="2000" b="1" dirty="0">
                <a:solidFill>
                  <a:schemeClr val="tx1">
                    <a:lumMod val="65000"/>
                    <a:lumOff val="35000"/>
                  </a:schemeClr>
                </a:solidFill>
                <a:latin typeface="Malleable-FP" panose="00000500000000000000" pitchFamily="50" charset="0"/>
              </a:rPr>
              <a:t>Tomasz Krawczyk</a:t>
            </a:r>
          </a:p>
          <a:p>
            <a:r>
              <a:rPr lang="en-US" sz="2000" b="1" dirty="0">
                <a:solidFill>
                  <a:schemeClr val="tx1">
                    <a:lumMod val="65000"/>
                    <a:lumOff val="35000"/>
                  </a:schemeClr>
                </a:solidFill>
                <a:latin typeface="Malleable-FP" panose="00000500000000000000" pitchFamily="50" charset="0"/>
              </a:rPr>
              <a:t>	</a:t>
            </a:r>
            <a:br>
              <a:rPr lang="en-US" sz="2000" dirty="0">
                <a:latin typeface="Malleable-FP Thin" panose="00000500000000000000" pitchFamily="50" charset="0"/>
              </a:rPr>
            </a:br>
            <a:endParaRPr lang="en-US" sz="2000" dirty="0">
              <a:latin typeface="Malleable-FP Thin" panose="00000500000000000000" pitchFamily="50" charset="0"/>
            </a:endParaRPr>
          </a:p>
        </p:txBody>
      </p:sp>
      <p:pic>
        <p:nvPicPr>
          <p:cNvPr id="2" name="Picture 1">
            <a:extLst>
              <a:ext uri="{FF2B5EF4-FFF2-40B4-BE49-F238E27FC236}">
                <a16:creationId xmlns:a16="http://schemas.microsoft.com/office/drawing/2014/main" id="{FEE07EAC-822D-418A-B2F1-07723E7ED39D}"/>
              </a:ext>
            </a:extLst>
          </p:cNvPr>
          <p:cNvPicPr>
            <a:picLocks noChangeAspect="1"/>
          </p:cNvPicPr>
          <p:nvPr/>
        </p:nvPicPr>
        <p:blipFill>
          <a:blip r:embed="rId3"/>
          <a:stretch>
            <a:fillRect/>
          </a:stretch>
        </p:blipFill>
        <p:spPr>
          <a:xfrm>
            <a:off x="0" y="0"/>
            <a:ext cx="2605763" cy="1498629"/>
          </a:xfrm>
          <a:prstGeom prst="rect">
            <a:avLst/>
          </a:prstGeom>
        </p:spPr>
      </p:pic>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2B27FD-87D9-49F5-91EE-468877A65650}"/>
              </a:ext>
            </a:extLst>
          </p:cNvPr>
          <p:cNvSpPr>
            <a:spLocks noGrp="1"/>
          </p:cNvSpPr>
          <p:nvPr>
            <p:ph type="body" sz="quarter" idx="13"/>
          </p:nvPr>
        </p:nvSpPr>
        <p:spPr>
          <a:xfrm>
            <a:off x="792127" y="857465"/>
            <a:ext cx="9759927" cy="957299"/>
          </a:xfrm>
        </p:spPr>
        <p:txBody>
          <a:bodyPr/>
          <a:lstStyle/>
          <a:p>
            <a:r>
              <a:rPr lang="en-GB" b="1" spc="-50" dirty="0">
                <a:solidFill>
                  <a:srgbClr val="EF942F"/>
                </a:solidFill>
                <a:latin typeface="Calibri Light" panose="020F0302020204030204"/>
              </a:rPr>
              <a:t>Azure Data Factory – Web Activity</a:t>
            </a:r>
          </a:p>
          <a:p>
            <a:endParaRPr lang="pl-PL" dirty="0"/>
          </a:p>
          <a:p>
            <a:endParaRPr lang="pl-PL" dirty="0"/>
          </a:p>
        </p:txBody>
      </p:sp>
      <p:pic>
        <p:nvPicPr>
          <p:cNvPr id="6" name="Picture 5">
            <a:extLst>
              <a:ext uri="{FF2B5EF4-FFF2-40B4-BE49-F238E27FC236}">
                <a16:creationId xmlns:a16="http://schemas.microsoft.com/office/drawing/2014/main" id="{8A0C6037-3B25-4801-9F9A-C77E15A3C3D3}"/>
              </a:ext>
            </a:extLst>
          </p:cNvPr>
          <p:cNvPicPr>
            <a:picLocks noChangeAspect="1"/>
          </p:cNvPicPr>
          <p:nvPr/>
        </p:nvPicPr>
        <p:blipFill>
          <a:blip r:embed="rId2"/>
          <a:stretch>
            <a:fillRect/>
          </a:stretch>
        </p:blipFill>
        <p:spPr>
          <a:xfrm>
            <a:off x="1847647" y="1521972"/>
            <a:ext cx="9125153" cy="5429251"/>
          </a:xfrm>
          <a:prstGeom prst="rect">
            <a:avLst/>
          </a:prstGeom>
        </p:spPr>
      </p:pic>
      <p:sp>
        <p:nvSpPr>
          <p:cNvPr id="7" name="Rectangle 6">
            <a:extLst>
              <a:ext uri="{FF2B5EF4-FFF2-40B4-BE49-F238E27FC236}">
                <a16:creationId xmlns:a16="http://schemas.microsoft.com/office/drawing/2014/main" id="{CC562429-F007-4C68-93AA-3DF0111564FF}"/>
              </a:ext>
            </a:extLst>
          </p:cNvPr>
          <p:cNvSpPr/>
          <p:nvPr/>
        </p:nvSpPr>
        <p:spPr>
          <a:xfrm>
            <a:off x="550459" y="2694380"/>
            <a:ext cx="2779595" cy="1077218"/>
          </a:xfrm>
          <a:prstGeom prst="rect">
            <a:avLst/>
          </a:prstGeom>
        </p:spPr>
        <p:txBody>
          <a:bodyPr wrap="square">
            <a:spAutoFit/>
          </a:bodyPr>
          <a:lstStyle/>
          <a:p>
            <a:r>
              <a:rPr lang="en-US" sz="3200" b="1" dirty="0">
                <a:solidFill>
                  <a:schemeClr val="tx1">
                    <a:lumMod val="65000"/>
                    <a:lumOff val="35000"/>
                  </a:schemeClr>
                </a:solidFill>
                <a:latin typeface="SegoeUI-Bold"/>
              </a:rPr>
              <a:t>Rest API Calls </a:t>
            </a:r>
            <a:br>
              <a:rPr lang="en-US" sz="3200" dirty="0">
                <a:solidFill>
                  <a:schemeClr val="tx1">
                    <a:lumMod val="65000"/>
                    <a:lumOff val="35000"/>
                  </a:schemeClr>
                </a:solidFill>
              </a:rPr>
            </a:br>
            <a:endParaRPr lang="pl-PL" sz="3200" dirty="0">
              <a:solidFill>
                <a:schemeClr val="tx1">
                  <a:lumMod val="65000"/>
                  <a:lumOff val="35000"/>
                </a:schemeClr>
              </a:solidFill>
            </a:endParaRPr>
          </a:p>
        </p:txBody>
      </p:sp>
    </p:spTree>
    <p:extLst>
      <p:ext uri="{BB962C8B-B14F-4D97-AF65-F5344CB8AC3E}">
        <p14:creationId xmlns:p14="http://schemas.microsoft.com/office/powerpoint/2010/main" val="303535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8694B-44ED-4F10-A687-72C52B31FBAC}"/>
              </a:ext>
            </a:extLst>
          </p:cNvPr>
          <p:cNvSpPr>
            <a:spLocks noGrp="1"/>
          </p:cNvSpPr>
          <p:nvPr>
            <p:ph type="body" sz="quarter" idx="13"/>
          </p:nvPr>
        </p:nvSpPr>
        <p:spPr>
          <a:xfrm>
            <a:off x="792127" y="857465"/>
            <a:ext cx="9812183" cy="957299"/>
          </a:xfrm>
        </p:spPr>
        <p:txBody>
          <a:bodyPr/>
          <a:lstStyle/>
          <a:p>
            <a:r>
              <a:rPr lang="en-GB" b="1" spc="-50" dirty="0">
                <a:solidFill>
                  <a:srgbClr val="EF942F"/>
                </a:solidFill>
                <a:latin typeface="Calibri Light" panose="020F0302020204030204"/>
              </a:rPr>
              <a:t>Azure Data Factory – Web Activity Example</a:t>
            </a:r>
          </a:p>
          <a:p>
            <a:endParaRPr lang="pl-PL" dirty="0"/>
          </a:p>
        </p:txBody>
      </p:sp>
      <p:pic>
        <p:nvPicPr>
          <p:cNvPr id="3" name="Picture 2">
            <a:extLst>
              <a:ext uri="{FF2B5EF4-FFF2-40B4-BE49-F238E27FC236}">
                <a16:creationId xmlns:a16="http://schemas.microsoft.com/office/drawing/2014/main" id="{C6A3DC54-1F06-429C-BD1C-9BBC3E09A86A}"/>
              </a:ext>
            </a:extLst>
          </p:cNvPr>
          <p:cNvPicPr>
            <a:picLocks noChangeAspect="1"/>
          </p:cNvPicPr>
          <p:nvPr/>
        </p:nvPicPr>
        <p:blipFill>
          <a:blip r:embed="rId2"/>
          <a:stretch>
            <a:fillRect/>
          </a:stretch>
        </p:blipFill>
        <p:spPr>
          <a:xfrm>
            <a:off x="1250418" y="1620218"/>
            <a:ext cx="9995840" cy="4070232"/>
          </a:xfrm>
          <a:prstGeom prst="rect">
            <a:avLst/>
          </a:prstGeom>
        </p:spPr>
      </p:pic>
    </p:spTree>
    <p:extLst>
      <p:ext uri="{BB962C8B-B14F-4D97-AF65-F5344CB8AC3E}">
        <p14:creationId xmlns:p14="http://schemas.microsoft.com/office/powerpoint/2010/main" val="2456036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32458-D0BE-4A95-996F-9078C12CD6EA}"/>
              </a:ext>
            </a:extLst>
          </p:cNvPr>
          <p:cNvSpPr>
            <a:spLocks noGrp="1"/>
          </p:cNvSpPr>
          <p:nvPr>
            <p:ph type="body" sz="quarter" idx="13"/>
          </p:nvPr>
        </p:nvSpPr>
        <p:spPr>
          <a:xfrm>
            <a:off x="792127" y="857465"/>
            <a:ext cx="10671994" cy="957299"/>
          </a:xfrm>
        </p:spPr>
        <p:txBody>
          <a:bodyPr/>
          <a:lstStyle/>
          <a:p>
            <a:r>
              <a:rPr lang="en-GB" b="1" spc="-50" dirty="0">
                <a:solidFill>
                  <a:srgbClr val="EF942F"/>
                </a:solidFill>
                <a:latin typeface="Calibri Light" panose="020F0302020204030204"/>
              </a:rPr>
              <a:t>Azure Data Factory – </a:t>
            </a:r>
            <a:r>
              <a:rPr lang="en-GB" b="1" spc="-50" dirty="0" err="1">
                <a:solidFill>
                  <a:srgbClr val="EF942F"/>
                </a:solidFill>
                <a:latin typeface="Calibri Light" panose="020F0302020204030204"/>
              </a:rPr>
              <a:t>ForEach</a:t>
            </a:r>
            <a:endParaRPr lang="pl-PL" dirty="0"/>
          </a:p>
        </p:txBody>
      </p:sp>
      <p:pic>
        <p:nvPicPr>
          <p:cNvPr id="3" name="Picture 2">
            <a:extLst>
              <a:ext uri="{FF2B5EF4-FFF2-40B4-BE49-F238E27FC236}">
                <a16:creationId xmlns:a16="http://schemas.microsoft.com/office/drawing/2014/main" id="{543C3DC1-7344-4880-85AD-E069DDFE03F5}"/>
              </a:ext>
            </a:extLst>
          </p:cNvPr>
          <p:cNvPicPr>
            <a:picLocks noChangeAspect="1"/>
          </p:cNvPicPr>
          <p:nvPr/>
        </p:nvPicPr>
        <p:blipFill>
          <a:blip r:embed="rId3"/>
          <a:stretch>
            <a:fillRect/>
          </a:stretch>
        </p:blipFill>
        <p:spPr>
          <a:xfrm>
            <a:off x="1441900" y="1814764"/>
            <a:ext cx="10372725" cy="4943475"/>
          </a:xfrm>
          <a:prstGeom prst="rect">
            <a:avLst/>
          </a:prstGeom>
        </p:spPr>
      </p:pic>
      <p:sp>
        <p:nvSpPr>
          <p:cNvPr id="6" name="Rectangle 5">
            <a:extLst>
              <a:ext uri="{FF2B5EF4-FFF2-40B4-BE49-F238E27FC236}">
                <a16:creationId xmlns:a16="http://schemas.microsoft.com/office/drawing/2014/main" id="{14B7BA9A-2500-46D5-9669-8011E72227B8}"/>
              </a:ext>
            </a:extLst>
          </p:cNvPr>
          <p:cNvSpPr/>
          <p:nvPr/>
        </p:nvSpPr>
        <p:spPr>
          <a:xfrm>
            <a:off x="8957481" y="6173464"/>
            <a:ext cx="2506640" cy="584775"/>
          </a:xfrm>
          <a:prstGeom prst="rect">
            <a:avLst/>
          </a:prstGeom>
        </p:spPr>
        <p:txBody>
          <a:bodyPr wrap="square">
            <a:spAutoFit/>
          </a:bodyPr>
          <a:lstStyle/>
          <a:p>
            <a:r>
              <a:rPr lang="en-US" sz="3200" b="1" dirty="0">
                <a:solidFill>
                  <a:schemeClr val="tx1">
                    <a:lumMod val="65000"/>
                    <a:lumOff val="35000"/>
                  </a:schemeClr>
                </a:solidFill>
              </a:rPr>
              <a:t>Max 20 DOP</a:t>
            </a:r>
            <a:endParaRPr lang="pl-PL" sz="3200" b="1" dirty="0">
              <a:solidFill>
                <a:schemeClr val="tx1">
                  <a:lumMod val="65000"/>
                  <a:lumOff val="35000"/>
                </a:schemeClr>
              </a:solidFill>
            </a:endParaRPr>
          </a:p>
        </p:txBody>
      </p:sp>
    </p:spTree>
    <p:extLst>
      <p:ext uri="{BB962C8B-B14F-4D97-AF65-F5344CB8AC3E}">
        <p14:creationId xmlns:p14="http://schemas.microsoft.com/office/powerpoint/2010/main" val="1914213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EF942F"/>
                </a:solidFill>
                <a:latin typeface="Calibri Light" panose="020F0302020204030204"/>
                <a:ea typeface="+mj-ea"/>
                <a:cs typeface="+mj-cs"/>
              </a:rPr>
              <a:t>Azure Data Factory – What else ?</a:t>
            </a:r>
            <a:endParaRPr lang="pl-PL" sz="4800" b="1" spc="-50" dirty="0">
              <a:solidFill>
                <a:srgbClr val="EF942F"/>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EF942F"/>
                </a:solidFill>
                <a:latin typeface="Euphemia"/>
              </a:rPr>
              <a:t>Dynamic Content</a:t>
            </a:r>
          </a:p>
          <a:p>
            <a:pPr marL="914400" lvl="1" indent="-457200">
              <a:buFont typeface="Arial" panose="020B0604020202020204" pitchFamily="34" charset="0"/>
              <a:buChar char="•"/>
            </a:pPr>
            <a:r>
              <a:rPr lang="en-US" sz="2800" b="1" kern="0" dirty="0">
                <a:solidFill>
                  <a:srgbClr val="EF942F"/>
                </a:solidFill>
                <a:latin typeface="Euphemia"/>
              </a:rPr>
              <a:t>Functions</a:t>
            </a:r>
          </a:p>
          <a:p>
            <a:pPr marL="457200" indent="-457200">
              <a:buFont typeface="Arial" panose="020B0604020202020204" pitchFamily="34" charset="0"/>
              <a:buChar char="•"/>
            </a:pPr>
            <a:r>
              <a:rPr lang="en-GB" sz="2800" b="1" kern="0" dirty="0">
                <a:solidFill>
                  <a:srgbClr val="EF942F"/>
                </a:solidFill>
                <a:latin typeface="Euphemia"/>
              </a:rPr>
              <a:t>Branching</a:t>
            </a:r>
            <a:r>
              <a:rPr lang="en-US" sz="2800" b="1" kern="0" dirty="0">
                <a:solidFill>
                  <a:srgbClr val="EF942F"/>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9DCD33-BB16-4850-94D7-6842333E5C55}"/>
              </a:ext>
            </a:extLst>
          </p:cNvPr>
          <p:cNvSpPr>
            <a:spLocks noGrp="1"/>
          </p:cNvSpPr>
          <p:nvPr>
            <p:ph type="body" sz="quarter" idx="13"/>
          </p:nvPr>
        </p:nvSpPr>
        <p:spPr>
          <a:xfrm>
            <a:off x="792127" y="857465"/>
            <a:ext cx="9439275" cy="957299"/>
          </a:xfrm>
        </p:spPr>
        <p:txBody>
          <a:bodyPr/>
          <a:lstStyle/>
          <a:p>
            <a:r>
              <a:rPr lang="en-GB" b="1" spc="-50" dirty="0">
                <a:solidFill>
                  <a:srgbClr val="EF942F"/>
                </a:solidFill>
                <a:latin typeface="Calibri Light" panose="020F0302020204030204"/>
              </a:rPr>
              <a:t>Azure Data Factory –Branching </a:t>
            </a:r>
            <a:endParaRPr lang="pl-PL" dirty="0"/>
          </a:p>
        </p:txBody>
      </p:sp>
      <p:pic>
        <p:nvPicPr>
          <p:cNvPr id="3" name="Picture 2">
            <a:extLst>
              <a:ext uri="{FF2B5EF4-FFF2-40B4-BE49-F238E27FC236}">
                <a16:creationId xmlns:a16="http://schemas.microsoft.com/office/drawing/2014/main" id="{923508AA-3256-4245-B39B-6654DA58C87F}"/>
              </a:ext>
            </a:extLst>
          </p:cNvPr>
          <p:cNvPicPr>
            <a:picLocks noChangeAspect="1"/>
          </p:cNvPicPr>
          <p:nvPr/>
        </p:nvPicPr>
        <p:blipFill>
          <a:blip r:embed="rId4"/>
          <a:stretch>
            <a:fillRect/>
          </a:stretch>
        </p:blipFill>
        <p:spPr>
          <a:xfrm>
            <a:off x="1813090" y="2798786"/>
            <a:ext cx="9439275" cy="2952750"/>
          </a:xfrm>
          <a:prstGeom prst="rect">
            <a:avLst/>
          </a:prstGeom>
        </p:spPr>
      </p:pic>
      <p:graphicFrame>
        <p:nvGraphicFramePr>
          <p:cNvPr id="4" name="Object 3">
            <a:extLst>
              <a:ext uri="{FF2B5EF4-FFF2-40B4-BE49-F238E27FC236}">
                <a16:creationId xmlns:a16="http://schemas.microsoft.com/office/drawing/2014/main" id="{684B4A96-9C2E-4D7D-AB6F-72B117D38A03}"/>
              </a:ext>
            </a:extLst>
          </p:cNvPr>
          <p:cNvGraphicFramePr>
            <a:graphicFrameLocks noChangeAspect="1"/>
          </p:cNvGraphicFramePr>
          <p:nvPr>
            <p:extLst>
              <p:ext uri="{D42A27DB-BD31-4B8C-83A1-F6EECF244321}">
                <p14:modId xmlns:p14="http://schemas.microsoft.com/office/powerpoint/2010/main" val="3417293364"/>
              </p:ext>
            </p:extLst>
          </p:nvPr>
        </p:nvGraphicFramePr>
        <p:xfrm>
          <a:off x="939635" y="1997204"/>
          <a:ext cx="3984625" cy="1363663"/>
        </p:xfrm>
        <a:graphic>
          <a:graphicData uri="http://schemas.openxmlformats.org/presentationml/2006/ole">
            <mc:AlternateContent xmlns:mc="http://schemas.openxmlformats.org/markup-compatibility/2006">
              <mc:Choice xmlns:v="urn:schemas-microsoft-com:vml" Requires="v">
                <p:oleObj spid="_x0000_s3137" name="Bitmap Image" r:id="rId5" imgW="3985200" imgH="1364040" progId="Paint.Picture">
                  <p:embed/>
                </p:oleObj>
              </mc:Choice>
              <mc:Fallback>
                <p:oleObj name="Bitmap Image" r:id="rId5" imgW="3985200" imgH="1364040" progId="Paint.Picture">
                  <p:embed/>
                  <p:pic>
                    <p:nvPicPr>
                      <p:cNvPr id="0" name=""/>
                      <p:cNvPicPr/>
                      <p:nvPr/>
                    </p:nvPicPr>
                    <p:blipFill>
                      <a:blip r:embed="rId6"/>
                      <a:stretch>
                        <a:fillRect/>
                      </a:stretch>
                    </p:blipFill>
                    <p:spPr>
                      <a:xfrm>
                        <a:off x="939635" y="1997204"/>
                        <a:ext cx="3984625" cy="1363663"/>
                      </a:xfrm>
                      <a:prstGeom prst="rect">
                        <a:avLst/>
                      </a:prstGeom>
                    </p:spPr>
                  </p:pic>
                </p:oleObj>
              </mc:Fallback>
            </mc:AlternateContent>
          </a:graphicData>
        </a:graphic>
      </p:graphicFrame>
    </p:spTree>
    <p:extLst>
      <p:ext uri="{BB962C8B-B14F-4D97-AF65-F5344CB8AC3E}">
        <p14:creationId xmlns:p14="http://schemas.microsoft.com/office/powerpoint/2010/main" val="1142819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EF942F"/>
                </a:solidFill>
                <a:latin typeface="Calibri Light" panose="020F0302020204030204"/>
                <a:ea typeface="+mj-ea"/>
                <a:cs typeface="+mj-cs"/>
              </a:rPr>
              <a:t>Integration runtime</a:t>
            </a:r>
            <a:r>
              <a:rPr lang="en-GB" sz="4800" b="1" spc="-50" dirty="0">
                <a:solidFill>
                  <a:srgbClr val="EF942F"/>
                </a:solidFill>
                <a:latin typeface="Calibri Light" panose="020F0302020204030204"/>
                <a:ea typeface="+mj-ea"/>
                <a:cs typeface="+mj-cs"/>
              </a:rPr>
              <a:t>(s) </a:t>
            </a:r>
            <a:r>
              <a:rPr lang="pl-PL" sz="4800" b="1" spc="-50" dirty="0">
                <a:solidFill>
                  <a:srgbClr val="EF942F"/>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E8A565">
                    <a:lumMod val="75000"/>
                  </a:srgbClr>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E8A565">
                    <a:lumMod val="75000"/>
                  </a:srgbClr>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EF942F"/>
                </a:solidFill>
                <a:latin typeface="Calibri Light" panose="020F0302020204030204"/>
                <a:ea typeface="+mj-ea"/>
                <a:cs typeface="+mj-cs"/>
              </a:rPr>
              <a:t>Self Hosted </a:t>
            </a:r>
            <a:r>
              <a:rPr lang="pl-PL" sz="4800" b="1" spc="-50" dirty="0">
                <a:solidFill>
                  <a:srgbClr val="EF942F"/>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E8A565">
                    <a:lumMod val="75000"/>
                  </a:srgbClr>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EF942F"/>
                </a:solidFill>
                <a:latin typeface="Calibri Light" panose="020F0302020204030204"/>
              </a:rPr>
              <a:t>Azure Data Factory- </a:t>
            </a:r>
            <a:r>
              <a:rPr lang="en-US" sz="4800" b="1" spc="-50" dirty="0" err="1">
                <a:solidFill>
                  <a:srgbClr val="EF942F"/>
                </a:solidFill>
                <a:latin typeface="Calibri Light" panose="020F0302020204030204"/>
              </a:rPr>
              <a:t>DataFlow</a:t>
            </a:r>
            <a:r>
              <a:rPr lang="en-US" sz="4800" b="1" spc="-50" dirty="0">
                <a:solidFill>
                  <a:srgbClr val="EF942F"/>
                </a:solidFill>
                <a:latin typeface="Calibri Light" panose="020F0302020204030204"/>
              </a:rPr>
              <a:t> (Preview)</a:t>
            </a:r>
            <a:endParaRPr lang="pl-PL" sz="4800" b="1" spc="-50" dirty="0">
              <a:solidFill>
                <a:srgbClr val="EF942F"/>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EF942F"/>
                </a:solidFill>
                <a:latin typeface="Calibri Light" panose="020F0302020204030204"/>
              </a:rPr>
              <a:t>Pipeline execution and triggers </a:t>
            </a:r>
            <a:br>
              <a:rPr lang="en-US" sz="4800" b="1" spc="-50" dirty="0">
                <a:solidFill>
                  <a:srgbClr val="EF942F"/>
                </a:solidFill>
                <a:latin typeface="Calibri Light" panose="020F0302020204030204"/>
              </a:rPr>
            </a:br>
            <a:r>
              <a:rPr lang="en-US" sz="4800" b="1" spc="-50" dirty="0">
                <a:solidFill>
                  <a:srgbClr val="EF942F"/>
                </a:solidFill>
                <a:latin typeface="Calibri Light" panose="020F0302020204030204"/>
              </a:rPr>
              <a:t>in Azure Data Factory</a:t>
            </a:r>
            <a:endParaRPr lang="pl-PL" sz="4800" b="1" spc="-50" dirty="0">
              <a:solidFill>
                <a:srgbClr val="EF942F"/>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EF942F"/>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C277D5-CF37-4A21-8B86-375FADBA2575}"/>
              </a:ext>
            </a:extLst>
          </p:cNvPr>
          <p:cNvSpPr>
            <a:spLocks noGrp="1"/>
          </p:cNvSpPr>
          <p:nvPr>
            <p:ph type="body" sz="quarter" idx="13"/>
          </p:nvPr>
        </p:nvSpPr>
        <p:spPr>
          <a:xfrm>
            <a:off x="792127" y="857465"/>
            <a:ext cx="10071491" cy="957299"/>
          </a:xfrm>
        </p:spPr>
        <p:txBody>
          <a:bodyPr/>
          <a:lstStyle/>
          <a:p>
            <a:r>
              <a:rPr lang="en-US" sz="4800" b="1" spc="-50" dirty="0">
                <a:solidFill>
                  <a:srgbClr val="EF942F"/>
                </a:solidFill>
                <a:latin typeface="Calibri Light" panose="020F0302020204030204"/>
              </a:rPr>
              <a:t>Azure Data Factory</a:t>
            </a:r>
            <a:r>
              <a:rPr lang="pl-PL" sz="4800" b="1" spc="-50" dirty="0">
                <a:solidFill>
                  <a:srgbClr val="EF942F"/>
                </a:solidFill>
                <a:latin typeface="Calibri Light" panose="020F0302020204030204"/>
              </a:rPr>
              <a:t> </a:t>
            </a:r>
            <a:r>
              <a:rPr lang="en-GB" sz="4800" b="1" spc="-50" dirty="0">
                <a:solidFill>
                  <a:srgbClr val="EF942F"/>
                </a:solidFill>
                <a:latin typeface="Calibri Light" panose="020F0302020204030204"/>
              </a:rPr>
              <a:t>Monitoring</a:t>
            </a:r>
            <a:endParaRPr lang="pl-PL" sz="4800" b="1" spc="-50" dirty="0">
              <a:solidFill>
                <a:srgbClr val="EF942F"/>
              </a:solidFill>
              <a:latin typeface="Calibri Light" panose="020F0302020204030204"/>
            </a:endParaRPr>
          </a:p>
        </p:txBody>
      </p:sp>
      <p:pic>
        <p:nvPicPr>
          <p:cNvPr id="3" name="Picture 2">
            <a:extLst>
              <a:ext uri="{FF2B5EF4-FFF2-40B4-BE49-F238E27FC236}">
                <a16:creationId xmlns:a16="http://schemas.microsoft.com/office/drawing/2014/main" id="{227C8DFB-E1BF-4138-8FEA-DD6E84C7398B}"/>
              </a:ext>
            </a:extLst>
          </p:cNvPr>
          <p:cNvPicPr>
            <a:picLocks noChangeAspect="1"/>
          </p:cNvPicPr>
          <p:nvPr/>
        </p:nvPicPr>
        <p:blipFill>
          <a:blip r:embed="rId2"/>
          <a:stretch>
            <a:fillRect/>
          </a:stretch>
        </p:blipFill>
        <p:spPr>
          <a:xfrm>
            <a:off x="1413892" y="1918021"/>
            <a:ext cx="8108379" cy="2217226"/>
          </a:xfrm>
          <a:prstGeom prst="rect">
            <a:avLst/>
          </a:prstGeom>
        </p:spPr>
      </p:pic>
      <p:pic>
        <p:nvPicPr>
          <p:cNvPr id="4" name="Picture 3">
            <a:extLst>
              <a:ext uri="{FF2B5EF4-FFF2-40B4-BE49-F238E27FC236}">
                <a16:creationId xmlns:a16="http://schemas.microsoft.com/office/drawing/2014/main" id="{0AA961C4-C156-4FB4-A001-FE1DF460D9A1}"/>
              </a:ext>
            </a:extLst>
          </p:cNvPr>
          <p:cNvPicPr>
            <a:picLocks noChangeAspect="1"/>
          </p:cNvPicPr>
          <p:nvPr/>
        </p:nvPicPr>
        <p:blipFill>
          <a:blip r:embed="rId3"/>
          <a:stretch>
            <a:fillRect/>
          </a:stretch>
        </p:blipFill>
        <p:spPr>
          <a:xfrm>
            <a:off x="1593436" y="4365728"/>
            <a:ext cx="7309288" cy="1832032"/>
          </a:xfrm>
          <a:prstGeom prst="rect">
            <a:avLst/>
          </a:prstGeom>
        </p:spPr>
      </p:pic>
      <p:pic>
        <p:nvPicPr>
          <p:cNvPr id="5" name="Picture 4">
            <a:extLst>
              <a:ext uri="{FF2B5EF4-FFF2-40B4-BE49-F238E27FC236}">
                <a16:creationId xmlns:a16="http://schemas.microsoft.com/office/drawing/2014/main" id="{4C88D472-A6EA-4150-ADB2-6A42405BB10C}"/>
              </a:ext>
            </a:extLst>
          </p:cNvPr>
          <p:cNvPicPr>
            <a:picLocks noChangeAspect="1"/>
          </p:cNvPicPr>
          <p:nvPr/>
        </p:nvPicPr>
        <p:blipFill>
          <a:blip r:embed="rId4"/>
          <a:stretch>
            <a:fillRect/>
          </a:stretch>
        </p:blipFill>
        <p:spPr>
          <a:xfrm>
            <a:off x="6958508" y="3250839"/>
            <a:ext cx="4729357" cy="2404458"/>
          </a:xfrm>
          <a:prstGeom prst="rect">
            <a:avLst/>
          </a:prstGeom>
        </p:spPr>
      </p:pic>
    </p:spTree>
    <p:extLst>
      <p:ext uri="{BB962C8B-B14F-4D97-AF65-F5344CB8AC3E}">
        <p14:creationId xmlns:p14="http://schemas.microsoft.com/office/powerpoint/2010/main" val="2237485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b="1" spc="-50" dirty="0">
                <a:solidFill>
                  <a:srgbClr val="EF942F"/>
                </a:solidFill>
                <a:latin typeface="Calibri Light" panose="020F0302020204030204"/>
                <a:ea typeface="+mj-ea"/>
                <a:cs typeface="+mj-cs"/>
              </a:rPr>
              <a:t>Agenda</a:t>
            </a:r>
            <a:endParaRPr lang="pl-PL" sz="4800" b="1" spc="-50" dirty="0">
              <a:solidFill>
                <a:srgbClr val="EF942F"/>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336039" y="1594872"/>
            <a:ext cx="10361589" cy="4524315"/>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ETL vs ELT</a:t>
            </a:r>
            <a:r>
              <a:rPr lang="en-GB" sz="4000" b="1" dirty="0">
                <a:solidFill>
                  <a:srgbClr val="EF942F"/>
                </a:solidFill>
              </a:rPr>
              <a:t> </a:t>
            </a:r>
            <a:r>
              <a:rPr lang="en-GB" sz="4000" b="1" dirty="0">
                <a:solidFill>
                  <a:schemeClr val="tx1">
                    <a:lumMod val="65000"/>
                    <a:lumOff val="35000"/>
                  </a:schemeClr>
                </a:solidFill>
              </a:rPr>
              <a:t>– quick overview</a:t>
            </a:r>
          </a:p>
          <a:p>
            <a:pPr>
              <a:buFont typeface="Wingdings" panose="05000000000000000000" pitchFamily="2" charset="2"/>
              <a:buChar char="§"/>
            </a:pPr>
            <a:r>
              <a:rPr lang="en-GB" sz="4000" b="1" dirty="0">
                <a:solidFill>
                  <a:schemeClr val="tx1">
                    <a:lumMod val="65000"/>
                    <a:lumOff val="35000"/>
                  </a:schemeClr>
                </a:solidFill>
              </a:rPr>
              <a:t> </a:t>
            </a:r>
            <a:r>
              <a:rPr lang="en-GB" sz="4000" b="1" dirty="0">
                <a:solidFill>
                  <a:srgbClr val="EF942F"/>
                </a:solidFill>
              </a:rPr>
              <a:t>Azure Data Factory </a:t>
            </a:r>
            <a:endParaRPr lang="en-GB" sz="4000" b="1" dirty="0">
              <a:solidFill>
                <a:schemeClr val="tx1">
                  <a:lumMod val="65000"/>
                  <a:lumOff val="35000"/>
                </a:schemeClr>
              </a:solidFill>
            </a:endParaRPr>
          </a:p>
          <a:p>
            <a:pPr lvl="1">
              <a:buFont typeface="Wingdings" panose="05000000000000000000" pitchFamily="2" charset="2"/>
              <a:buChar char="§"/>
            </a:pPr>
            <a:r>
              <a:rPr lang="en-GB" sz="4000" b="1" dirty="0">
                <a:solidFill>
                  <a:schemeClr val="tx1">
                    <a:lumMod val="65000"/>
                    <a:lumOff val="35000"/>
                  </a:schemeClr>
                </a:solidFill>
              </a:rPr>
              <a:t>Pipelines, Actions, Linked Services</a:t>
            </a:r>
            <a:endParaRPr lang="en-GB" sz="4000" b="1" dirty="0">
              <a:solidFill>
                <a:srgbClr val="EF942F"/>
              </a:solidFill>
            </a:endParaRPr>
          </a:p>
          <a:p>
            <a:pPr>
              <a:buFont typeface="Wingdings" panose="05000000000000000000" pitchFamily="2" charset="2"/>
              <a:buChar char="§"/>
            </a:pPr>
            <a:r>
              <a:rPr lang="en-GB" sz="4000" b="1" dirty="0">
                <a:solidFill>
                  <a:srgbClr val="EF942F"/>
                </a:solidFill>
              </a:rPr>
              <a:t> Real scenarios</a:t>
            </a:r>
          </a:p>
          <a:p>
            <a:pPr>
              <a:buFont typeface="Wingdings" panose="05000000000000000000" pitchFamily="2" charset="2"/>
              <a:buChar char="§"/>
            </a:pPr>
            <a:r>
              <a:rPr lang="en-GB" sz="4000" b="1" dirty="0">
                <a:solidFill>
                  <a:srgbClr val="EF942F"/>
                </a:solidFill>
              </a:rPr>
              <a:t> Demo (?)</a:t>
            </a:r>
          </a:p>
          <a:p>
            <a:pPr>
              <a:buFont typeface="Wingdings" panose="05000000000000000000" pitchFamily="2" charset="2"/>
              <a:buChar char="§"/>
            </a:pPr>
            <a:r>
              <a:rPr lang="en-GB" sz="4000" b="1" dirty="0">
                <a:solidFill>
                  <a:schemeClr val="tx1">
                    <a:lumMod val="65000"/>
                    <a:lumOff val="35000"/>
                  </a:schemeClr>
                </a:solidFill>
              </a:rPr>
              <a:t> Q&amp;A</a:t>
            </a:r>
          </a:p>
          <a:p>
            <a:pPr>
              <a:buFont typeface="Wingdings" panose="05000000000000000000" pitchFamily="2" charset="2"/>
              <a:buChar char="§"/>
            </a:pPr>
            <a:endParaRPr lang="pl-PL" sz="4800" b="1" dirty="0">
              <a:solidFill>
                <a:srgbClr val="EF942F"/>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75027-1CC7-42C5-96BA-29DCD8CFBE77}"/>
              </a:ext>
            </a:extLst>
          </p:cNvPr>
          <p:cNvSpPr>
            <a:spLocks noGrp="1"/>
          </p:cNvSpPr>
          <p:nvPr>
            <p:ph type="body" sz="quarter" idx="13"/>
          </p:nvPr>
        </p:nvSpPr>
        <p:spPr>
          <a:xfrm>
            <a:off x="903639" y="1002431"/>
            <a:ext cx="9422390" cy="957299"/>
          </a:xfrm>
        </p:spPr>
        <p:txBody>
          <a:bodyPr/>
          <a:lstStyle/>
          <a:p>
            <a:r>
              <a:rPr lang="en-US" sz="4800" b="1" spc="-50" dirty="0">
                <a:solidFill>
                  <a:srgbClr val="EF942F"/>
                </a:solidFill>
                <a:latin typeface="Calibri Light" panose="020F0302020204030204"/>
              </a:rPr>
              <a:t>Azure Data Factory </a:t>
            </a:r>
            <a:r>
              <a:rPr lang="en-GB" sz="4800" b="1" spc="-50" dirty="0">
                <a:solidFill>
                  <a:srgbClr val="EF942F"/>
                </a:solidFill>
                <a:latin typeface="Calibri Light" panose="020F0302020204030204"/>
              </a:rPr>
              <a:t>Tools</a:t>
            </a:r>
            <a:endParaRPr lang="pl-PL" sz="4800" b="1" spc="-50" dirty="0">
              <a:solidFill>
                <a:srgbClr val="EF942F"/>
              </a:solidFill>
              <a:latin typeface="Calibri Light" panose="020F0302020204030204"/>
            </a:endParaRPr>
          </a:p>
        </p:txBody>
      </p:sp>
      <p:sp>
        <p:nvSpPr>
          <p:cNvPr id="4" name="Rectangle 3">
            <a:extLst>
              <a:ext uri="{FF2B5EF4-FFF2-40B4-BE49-F238E27FC236}">
                <a16:creationId xmlns:a16="http://schemas.microsoft.com/office/drawing/2014/main" id="{CBF442D0-6452-4E26-B791-4BEEFE3A53F3}"/>
              </a:ext>
            </a:extLst>
          </p:cNvPr>
          <p:cNvSpPr/>
          <p:nvPr/>
        </p:nvSpPr>
        <p:spPr>
          <a:xfrm>
            <a:off x="988361" y="2148421"/>
            <a:ext cx="6096000" cy="480131"/>
          </a:xfrm>
          <a:prstGeom prst="rect">
            <a:avLst/>
          </a:prstGeom>
        </p:spPr>
        <p:txBody>
          <a:bodyPr>
            <a:spAutoFit/>
          </a:bodyPr>
          <a:lstStyle/>
          <a:p>
            <a:pPr lvl="0">
              <a:lnSpc>
                <a:spcPct val="90000"/>
              </a:lnSpc>
              <a:spcBef>
                <a:spcPts val="1400"/>
              </a:spcBef>
            </a:pPr>
            <a:r>
              <a:rPr lang="en-GB" sz="2800" b="1" dirty="0">
                <a:solidFill>
                  <a:srgbClr val="EF942F"/>
                </a:solidFill>
                <a:latin typeface="Euphemia"/>
              </a:rPr>
              <a:t>ADF V2 Web Designer </a:t>
            </a:r>
            <a:r>
              <a:rPr lang="en-GB" sz="2800" dirty="0">
                <a:solidFill>
                  <a:srgbClr val="465562"/>
                </a:solidFill>
                <a:latin typeface="Euphemia"/>
              </a:rPr>
              <a:t>(Azure Portal)</a:t>
            </a:r>
          </a:p>
        </p:txBody>
      </p:sp>
      <p:pic>
        <p:nvPicPr>
          <p:cNvPr id="5" name="Picture 4">
            <a:extLst>
              <a:ext uri="{FF2B5EF4-FFF2-40B4-BE49-F238E27FC236}">
                <a16:creationId xmlns:a16="http://schemas.microsoft.com/office/drawing/2014/main" id="{8224C15B-0C75-4C39-A872-30261756FC1A}"/>
              </a:ext>
            </a:extLst>
          </p:cNvPr>
          <p:cNvPicPr>
            <a:picLocks noChangeAspect="1"/>
          </p:cNvPicPr>
          <p:nvPr/>
        </p:nvPicPr>
        <p:blipFill>
          <a:blip r:embed="rId2"/>
          <a:stretch>
            <a:fillRect/>
          </a:stretch>
        </p:blipFill>
        <p:spPr>
          <a:xfrm>
            <a:off x="8016325" y="1978018"/>
            <a:ext cx="2825305" cy="1769162"/>
          </a:xfrm>
          <a:prstGeom prst="rect">
            <a:avLst/>
          </a:prstGeom>
        </p:spPr>
      </p:pic>
      <p:pic>
        <p:nvPicPr>
          <p:cNvPr id="6" name="Picture 5">
            <a:extLst>
              <a:ext uri="{FF2B5EF4-FFF2-40B4-BE49-F238E27FC236}">
                <a16:creationId xmlns:a16="http://schemas.microsoft.com/office/drawing/2014/main" id="{49E58629-5A65-4897-A8D6-FA36F2BA811F}"/>
              </a:ext>
            </a:extLst>
          </p:cNvPr>
          <p:cNvPicPr>
            <a:picLocks noChangeAspect="1"/>
          </p:cNvPicPr>
          <p:nvPr/>
        </p:nvPicPr>
        <p:blipFill>
          <a:blip r:embed="rId3"/>
          <a:stretch>
            <a:fillRect/>
          </a:stretch>
        </p:blipFill>
        <p:spPr>
          <a:xfrm>
            <a:off x="1189227" y="2817244"/>
            <a:ext cx="6192688" cy="2153398"/>
          </a:xfrm>
          <a:prstGeom prst="rect">
            <a:avLst/>
          </a:prstGeom>
        </p:spPr>
      </p:pic>
      <p:pic>
        <p:nvPicPr>
          <p:cNvPr id="7" name="Picture 6">
            <a:extLst>
              <a:ext uri="{FF2B5EF4-FFF2-40B4-BE49-F238E27FC236}">
                <a16:creationId xmlns:a16="http://schemas.microsoft.com/office/drawing/2014/main" id="{78E04DB2-497B-41E8-91B9-B491C95FD7D8}"/>
              </a:ext>
            </a:extLst>
          </p:cNvPr>
          <p:cNvPicPr>
            <a:picLocks noChangeAspect="1"/>
          </p:cNvPicPr>
          <p:nvPr/>
        </p:nvPicPr>
        <p:blipFill>
          <a:blip r:embed="rId4"/>
          <a:stretch>
            <a:fillRect/>
          </a:stretch>
        </p:blipFill>
        <p:spPr>
          <a:xfrm>
            <a:off x="7084361" y="4255732"/>
            <a:ext cx="3241668" cy="2326681"/>
          </a:xfrm>
          <a:prstGeom prst="rect">
            <a:avLst/>
          </a:prstGeom>
        </p:spPr>
      </p:pic>
      <p:pic>
        <p:nvPicPr>
          <p:cNvPr id="8" name="Picture 7">
            <a:extLst>
              <a:ext uri="{FF2B5EF4-FFF2-40B4-BE49-F238E27FC236}">
                <a16:creationId xmlns:a16="http://schemas.microsoft.com/office/drawing/2014/main" id="{3FFFC2BF-EECB-4164-ABC0-C42DA44C4415}"/>
              </a:ext>
            </a:extLst>
          </p:cNvPr>
          <p:cNvPicPr>
            <a:picLocks noChangeAspect="1"/>
          </p:cNvPicPr>
          <p:nvPr/>
        </p:nvPicPr>
        <p:blipFill>
          <a:blip r:embed="rId5"/>
          <a:stretch>
            <a:fillRect/>
          </a:stretch>
        </p:blipFill>
        <p:spPr>
          <a:xfrm>
            <a:off x="1792568" y="4954282"/>
            <a:ext cx="4776589" cy="1787159"/>
          </a:xfrm>
          <a:prstGeom prst="rect">
            <a:avLst/>
          </a:prstGeom>
        </p:spPr>
      </p:pic>
    </p:spTree>
    <p:extLst>
      <p:ext uri="{BB962C8B-B14F-4D97-AF65-F5344CB8AC3E}">
        <p14:creationId xmlns:p14="http://schemas.microsoft.com/office/powerpoint/2010/main" val="4218304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89DBE-2793-40C5-BFB8-A646CC513CB5}"/>
              </a:ext>
            </a:extLst>
          </p:cNvPr>
          <p:cNvSpPr>
            <a:spLocks noGrp="1"/>
          </p:cNvSpPr>
          <p:nvPr>
            <p:ph type="body" sz="quarter" idx="13"/>
          </p:nvPr>
        </p:nvSpPr>
        <p:spPr>
          <a:xfrm>
            <a:off x="792127" y="857465"/>
            <a:ext cx="10399037" cy="957299"/>
          </a:xfrm>
        </p:spPr>
        <p:txBody>
          <a:bodyPr/>
          <a:lstStyle/>
          <a:p>
            <a:r>
              <a:rPr lang="en-US" b="1" spc="-50" dirty="0">
                <a:solidFill>
                  <a:srgbClr val="EF942F"/>
                </a:solidFill>
                <a:latin typeface="Calibri Light" panose="020F0302020204030204"/>
              </a:rPr>
              <a:t>Azure Data Factory – Sample Pipeline</a:t>
            </a:r>
            <a:endParaRPr lang="pl-PL" b="1" spc="-50" dirty="0">
              <a:solidFill>
                <a:srgbClr val="EF942F"/>
              </a:solidFill>
              <a:latin typeface="Calibri Light" panose="020F0302020204030204"/>
            </a:endParaRPr>
          </a:p>
          <a:p>
            <a:endParaRPr lang="pl-PL" dirty="0"/>
          </a:p>
        </p:txBody>
      </p:sp>
      <p:pic>
        <p:nvPicPr>
          <p:cNvPr id="3" name="Picture 2">
            <a:extLst>
              <a:ext uri="{FF2B5EF4-FFF2-40B4-BE49-F238E27FC236}">
                <a16:creationId xmlns:a16="http://schemas.microsoft.com/office/drawing/2014/main" id="{B03B6337-3DD7-49BE-A524-9D4A8FD76986}"/>
              </a:ext>
            </a:extLst>
          </p:cNvPr>
          <p:cNvPicPr>
            <a:picLocks noChangeAspect="1"/>
          </p:cNvPicPr>
          <p:nvPr/>
        </p:nvPicPr>
        <p:blipFill>
          <a:blip r:embed="rId2"/>
          <a:stretch>
            <a:fillRect/>
          </a:stretch>
        </p:blipFill>
        <p:spPr>
          <a:xfrm>
            <a:off x="693050" y="2669345"/>
            <a:ext cx="11106150" cy="2638425"/>
          </a:xfrm>
          <a:prstGeom prst="rect">
            <a:avLst/>
          </a:prstGeom>
        </p:spPr>
      </p:pic>
    </p:spTree>
    <p:extLst>
      <p:ext uri="{BB962C8B-B14F-4D97-AF65-F5344CB8AC3E}">
        <p14:creationId xmlns:p14="http://schemas.microsoft.com/office/powerpoint/2010/main" val="7910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36F81C-C6D7-4061-9847-1FCE6A91DA60}"/>
              </a:ext>
            </a:extLst>
          </p:cNvPr>
          <p:cNvSpPr>
            <a:spLocks noGrp="1"/>
          </p:cNvSpPr>
          <p:nvPr>
            <p:ph type="body" sz="quarter" idx="13"/>
          </p:nvPr>
        </p:nvSpPr>
        <p:spPr>
          <a:xfrm>
            <a:off x="792127" y="857465"/>
            <a:ext cx="9611961" cy="957299"/>
          </a:xfrm>
        </p:spPr>
        <p:txBody>
          <a:bodyPr/>
          <a:lstStyle/>
          <a:p>
            <a:r>
              <a:rPr lang="en-GB" b="1" spc="-50" dirty="0">
                <a:solidFill>
                  <a:srgbClr val="EF942F"/>
                </a:solidFill>
                <a:latin typeface="Calibri Light" panose="020F0302020204030204"/>
              </a:rPr>
              <a:t>Azure Data Factory Performance</a:t>
            </a:r>
            <a:endParaRPr lang="pl-PL" b="1" spc="-50" dirty="0">
              <a:solidFill>
                <a:srgbClr val="EF942F"/>
              </a:solidFill>
              <a:latin typeface="Calibri Light" panose="020F0302020204030204"/>
            </a:endParaRPr>
          </a:p>
        </p:txBody>
      </p:sp>
      <p:pic>
        <p:nvPicPr>
          <p:cNvPr id="3" name="Picture 2" descr="Performance matrix">
            <a:extLst>
              <a:ext uri="{FF2B5EF4-FFF2-40B4-BE49-F238E27FC236}">
                <a16:creationId xmlns:a16="http://schemas.microsoft.com/office/drawing/2014/main" id="{ACEF6ECA-7304-4FC0-8E20-1D61F8F52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108" y="1506846"/>
            <a:ext cx="7236804" cy="4856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AA5C41-5374-4D9B-AF9B-D8F460A94424}"/>
              </a:ext>
            </a:extLst>
          </p:cNvPr>
          <p:cNvSpPr txBox="1"/>
          <p:nvPr/>
        </p:nvSpPr>
        <p:spPr>
          <a:xfrm>
            <a:off x="3295077" y="6441604"/>
            <a:ext cx="8896923" cy="341632"/>
          </a:xfrm>
          <a:prstGeom prst="rect">
            <a:avLst/>
          </a:prstGeom>
          <a:noFill/>
        </p:spPr>
        <p:txBody>
          <a:bodyPr wrap="none" rtlCol="0">
            <a:spAutoFit/>
          </a:bodyPr>
          <a:lstStyle/>
          <a:p>
            <a:pPr>
              <a:lnSpc>
                <a:spcPct val="90000"/>
              </a:lnSpc>
            </a:pPr>
            <a:r>
              <a:rPr lang="pl-PL" dirty="0">
                <a:hlinkClick r:id="rId3"/>
              </a:rPr>
              <a:t>https://docs.microsoft.com/en-us/azure/data-factory/copy-activity-performance</a:t>
            </a:r>
            <a:endParaRPr lang="pl-PL" dirty="0"/>
          </a:p>
        </p:txBody>
      </p:sp>
    </p:spTree>
    <p:extLst>
      <p:ext uri="{BB962C8B-B14F-4D97-AF65-F5344CB8AC3E}">
        <p14:creationId xmlns:p14="http://schemas.microsoft.com/office/powerpoint/2010/main" val="3715630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1485-2094-4158-A6F1-1AE9B8D19E22}"/>
              </a:ext>
            </a:extLst>
          </p:cNvPr>
          <p:cNvSpPr>
            <a:spLocks noGrp="1"/>
          </p:cNvSpPr>
          <p:nvPr>
            <p:ph type="body" sz="quarter" idx="13"/>
          </p:nvPr>
        </p:nvSpPr>
        <p:spPr>
          <a:xfrm>
            <a:off x="792127" y="857465"/>
            <a:ext cx="10035707" cy="957299"/>
          </a:xfrm>
        </p:spPr>
        <p:txBody>
          <a:bodyPr/>
          <a:lstStyle/>
          <a:p>
            <a:r>
              <a:rPr lang="en-GB" b="1" spc="-50" dirty="0">
                <a:solidFill>
                  <a:srgbClr val="EF942F"/>
                </a:solidFill>
                <a:latin typeface="Calibri Light" panose="020F0302020204030204"/>
              </a:rPr>
              <a:t>Azure Data Factory Costs</a:t>
            </a:r>
            <a:endParaRPr lang="pl-PL" b="1" spc="-50" dirty="0">
              <a:solidFill>
                <a:srgbClr val="EF942F"/>
              </a:solidFill>
              <a:latin typeface="Calibri Light" panose="020F0302020204030204"/>
            </a:endParaRPr>
          </a:p>
        </p:txBody>
      </p:sp>
      <p:sp>
        <p:nvSpPr>
          <p:cNvPr id="4" name="Rectangle 3">
            <a:extLst>
              <a:ext uri="{FF2B5EF4-FFF2-40B4-BE49-F238E27FC236}">
                <a16:creationId xmlns:a16="http://schemas.microsoft.com/office/drawing/2014/main" id="{6725A5B5-AD43-44B6-9A6B-27319F12366E}"/>
              </a:ext>
            </a:extLst>
          </p:cNvPr>
          <p:cNvSpPr/>
          <p:nvPr/>
        </p:nvSpPr>
        <p:spPr>
          <a:xfrm>
            <a:off x="1208049" y="1570644"/>
            <a:ext cx="6096000" cy="3865674"/>
          </a:xfrm>
          <a:prstGeom prst="rect">
            <a:avLst/>
          </a:prstGeom>
        </p:spPr>
        <p:txBody>
          <a:bodyPr>
            <a:spAutoFit/>
          </a:bodyPr>
          <a:lstStyle/>
          <a:p>
            <a:pPr marL="457200" lvl="0" indent="-457200">
              <a:lnSpc>
                <a:spcPct val="90000"/>
              </a:lnSpc>
              <a:spcBef>
                <a:spcPts val="1400"/>
              </a:spcBef>
              <a:buFont typeface="Arial" panose="020B0604020202020204" pitchFamily="34" charset="0"/>
              <a:buChar char="•"/>
            </a:pPr>
            <a:r>
              <a:rPr lang="en-GB" sz="2800" dirty="0">
                <a:solidFill>
                  <a:srgbClr val="465562"/>
                </a:solidFill>
                <a:latin typeface="Euphemia"/>
              </a:rPr>
              <a:t>Costs depend on Integration Runtime:</a:t>
            </a:r>
          </a:p>
          <a:p>
            <a:pPr marL="708660" lvl="1" indent="-342900">
              <a:lnSpc>
                <a:spcPct val="90000"/>
              </a:lnSpc>
              <a:spcBef>
                <a:spcPts val="600"/>
              </a:spcBef>
              <a:buFont typeface="Arial" panose="020B0604020202020204" pitchFamily="34" charset="0"/>
              <a:buChar char="•"/>
            </a:pPr>
            <a:r>
              <a:rPr lang="pl-PL" sz="2400" dirty="0">
                <a:solidFill>
                  <a:srgbClr val="E8A565">
                    <a:lumMod val="75000"/>
                  </a:srgbClr>
                </a:solidFill>
                <a:latin typeface="Euphemia"/>
              </a:rPr>
              <a:t>Azure Integration Runtime</a:t>
            </a:r>
            <a:endParaRPr lang="en-GB" sz="2400" dirty="0">
              <a:solidFill>
                <a:srgbClr val="E8A565">
                  <a:lumMod val="75000"/>
                </a:srgbClr>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Activity runs (in thousands)</a:t>
            </a:r>
            <a:endParaRPr lang="en-GB" sz="2000" dirty="0">
              <a:solidFill>
                <a:srgbClr val="465562"/>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Data movement units</a:t>
            </a:r>
            <a:endParaRPr lang="en-GB" sz="2000" dirty="0">
              <a:solidFill>
                <a:srgbClr val="465562"/>
              </a:solidFill>
              <a:latin typeface="Euphemia"/>
            </a:endParaRPr>
          </a:p>
          <a:p>
            <a:pPr marL="708660" lvl="1" indent="-342900">
              <a:lnSpc>
                <a:spcPct val="90000"/>
              </a:lnSpc>
              <a:spcBef>
                <a:spcPts val="600"/>
              </a:spcBef>
              <a:buFont typeface="Arial" panose="020B0604020202020204" pitchFamily="34" charset="0"/>
              <a:buChar char="•"/>
            </a:pPr>
            <a:r>
              <a:rPr lang="pl-PL" sz="2400" dirty="0">
                <a:solidFill>
                  <a:srgbClr val="E8A565">
                    <a:lumMod val="75000"/>
                  </a:srgbClr>
                </a:solidFill>
                <a:latin typeface="Euphemia"/>
              </a:rPr>
              <a:t>Self-hosted Integration Runtime</a:t>
            </a: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Activity runs (in thousands)</a:t>
            </a:r>
            <a:endParaRPr lang="en-GB" sz="2000" dirty="0">
              <a:solidFill>
                <a:srgbClr val="465562"/>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Data movement units</a:t>
            </a:r>
            <a:endParaRPr lang="en-GB" sz="2000" dirty="0">
              <a:solidFill>
                <a:srgbClr val="465562"/>
              </a:solidFill>
              <a:latin typeface="Euphemia"/>
            </a:endParaRP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SQL Server Integration Services</a:t>
            </a:r>
            <a:endParaRPr lang="en-GB" sz="2400" dirty="0">
              <a:solidFill>
                <a:srgbClr val="465562"/>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Virtual machine</a:t>
            </a:r>
            <a:r>
              <a:rPr lang="en-GB" sz="2000" dirty="0">
                <a:solidFill>
                  <a:srgbClr val="465562"/>
                </a:solidFill>
                <a:latin typeface="Euphemia"/>
              </a:rPr>
              <a:t>(s) type e.g. D1V2  (h)</a:t>
            </a:r>
          </a:p>
        </p:txBody>
      </p:sp>
      <p:sp>
        <p:nvSpPr>
          <p:cNvPr id="5" name="Rectangle 4">
            <a:extLst>
              <a:ext uri="{FF2B5EF4-FFF2-40B4-BE49-F238E27FC236}">
                <a16:creationId xmlns:a16="http://schemas.microsoft.com/office/drawing/2014/main" id="{31F5F96A-1B53-4BBE-9B94-45A9E52D4B2A}"/>
              </a:ext>
            </a:extLst>
          </p:cNvPr>
          <p:cNvSpPr/>
          <p:nvPr/>
        </p:nvSpPr>
        <p:spPr>
          <a:xfrm>
            <a:off x="1810215" y="5724765"/>
            <a:ext cx="7289180" cy="424732"/>
          </a:xfrm>
          <a:prstGeom prst="rect">
            <a:avLst/>
          </a:prstGeom>
        </p:spPr>
        <p:txBody>
          <a:bodyPr wrap="square">
            <a:spAutoFit/>
          </a:bodyPr>
          <a:lstStyle/>
          <a:p>
            <a:pPr marL="0" lvl="1">
              <a:lnSpc>
                <a:spcPct val="90000"/>
              </a:lnSpc>
              <a:spcBef>
                <a:spcPts val="600"/>
              </a:spcBef>
            </a:pPr>
            <a:r>
              <a:rPr lang="pl-PL" sz="2400" dirty="0">
                <a:solidFill>
                  <a:srgbClr val="FF5F00"/>
                </a:solidFill>
                <a:hlinkClick r:id="rId2">
                  <a:extLst>
                    <a:ext uri="{A12FA001-AC4F-418D-AE19-62706E023703}">
                      <ahyp:hlinkClr xmlns:ahyp="http://schemas.microsoft.com/office/drawing/2018/hyperlinkcolor" val="tx"/>
                    </a:ext>
                  </a:extLst>
                </a:hlinkClick>
              </a:rPr>
              <a:t>https://azure.microsoft.com/en-gb/pricing/calculator/</a:t>
            </a:r>
            <a:endParaRPr lang="pl-PL" sz="2400" dirty="0">
              <a:solidFill>
                <a:srgbClr val="FF5F00"/>
              </a:solidFill>
            </a:endParaRPr>
          </a:p>
        </p:txBody>
      </p:sp>
      <p:pic>
        <p:nvPicPr>
          <p:cNvPr id="6" name="Picture 5">
            <a:extLst>
              <a:ext uri="{FF2B5EF4-FFF2-40B4-BE49-F238E27FC236}">
                <a16:creationId xmlns:a16="http://schemas.microsoft.com/office/drawing/2014/main" id="{DD8CFEB8-F6D5-4820-8E01-499E7571E7D6}"/>
              </a:ext>
            </a:extLst>
          </p:cNvPr>
          <p:cNvPicPr>
            <a:picLocks noChangeAspect="1"/>
          </p:cNvPicPr>
          <p:nvPr/>
        </p:nvPicPr>
        <p:blipFill>
          <a:blip r:embed="rId3"/>
          <a:stretch>
            <a:fillRect/>
          </a:stretch>
        </p:blipFill>
        <p:spPr>
          <a:xfrm>
            <a:off x="8020584" y="1395896"/>
            <a:ext cx="3546557" cy="4215170"/>
          </a:xfrm>
          <a:prstGeom prst="rect">
            <a:avLst/>
          </a:prstGeom>
        </p:spPr>
      </p:pic>
    </p:spTree>
    <p:extLst>
      <p:ext uri="{BB962C8B-B14F-4D97-AF65-F5344CB8AC3E}">
        <p14:creationId xmlns:p14="http://schemas.microsoft.com/office/powerpoint/2010/main" val="3375242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2895600" y="2718036"/>
            <a:ext cx="3292889" cy="1421928"/>
          </a:xfrm>
          <a:prstGeom prst="rect">
            <a:avLst/>
          </a:prstGeom>
          <a:noFill/>
        </p:spPr>
        <p:txBody>
          <a:bodyPr wrap="none" rtlCol="0">
            <a:spAutoFit/>
          </a:bodyPr>
          <a:lstStyle/>
          <a:p>
            <a:pPr>
              <a:lnSpc>
                <a:spcPct val="90000"/>
              </a:lnSpc>
              <a:spcBef>
                <a:spcPts val="1000"/>
              </a:spcBef>
            </a:pPr>
            <a:r>
              <a:rPr lang="en-GB" sz="9600" b="1" spc="-50" dirty="0">
                <a:solidFill>
                  <a:srgbClr val="EF942F"/>
                </a:solidFill>
                <a:latin typeface="Calibri Light" panose="020F0302020204030204"/>
              </a:rPr>
              <a:t>DEMO</a:t>
            </a:r>
            <a:endParaRPr lang="pl-PL" sz="9600" b="1" spc="-50" dirty="0">
              <a:solidFill>
                <a:srgbClr val="EF942F"/>
              </a:solidFill>
              <a:latin typeface="Calibri Light" panose="020F0302020204030204"/>
            </a:endParaRPr>
          </a:p>
        </p:txBody>
      </p:sp>
    </p:spTree>
    <p:extLst>
      <p:ext uri="{BB962C8B-B14F-4D97-AF65-F5344CB8AC3E}">
        <p14:creationId xmlns:p14="http://schemas.microsoft.com/office/powerpoint/2010/main" val="1846738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C0C8EA-62FC-4571-8E2A-2DA5417E7395}"/>
              </a:ext>
            </a:extLst>
          </p:cNvPr>
          <p:cNvSpPr>
            <a:spLocks noGrp="1"/>
          </p:cNvSpPr>
          <p:nvPr>
            <p:ph type="body" sz="quarter" idx="13"/>
          </p:nvPr>
        </p:nvSpPr>
        <p:spPr/>
        <p:txBody>
          <a:bodyPr>
            <a:normAutofit/>
          </a:bodyPr>
          <a:lstStyle/>
          <a:p>
            <a:r>
              <a:rPr lang="en-GB" b="1" spc="-50" dirty="0">
                <a:solidFill>
                  <a:srgbClr val="EF942F"/>
                </a:solidFill>
                <a:latin typeface="Calibri Light" panose="020F0302020204030204"/>
              </a:rPr>
              <a:t>Big Data Project</a:t>
            </a:r>
            <a:endParaRPr lang="pl-PL" b="1" spc="-50" dirty="0">
              <a:solidFill>
                <a:srgbClr val="EF942F"/>
              </a:solidFill>
              <a:latin typeface="Calibri Light" panose="020F0302020204030204"/>
            </a:endParaRPr>
          </a:p>
        </p:txBody>
      </p:sp>
      <p:sp>
        <p:nvSpPr>
          <p:cNvPr id="3" name="Rectangle 2">
            <a:extLst>
              <a:ext uri="{FF2B5EF4-FFF2-40B4-BE49-F238E27FC236}">
                <a16:creationId xmlns:a16="http://schemas.microsoft.com/office/drawing/2014/main" id="{00740050-179E-4D9D-BF38-CE7C089ADBA4}"/>
              </a:ext>
            </a:extLst>
          </p:cNvPr>
          <p:cNvSpPr/>
          <p:nvPr/>
        </p:nvSpPr>
        <p:spPr>
          <a:xfrm>
            <a:off x="2118097" y="1625502"/>
            <a:ext cx="4929188" cy="1523494"/>
          </a:xfrm>
          <a:prstGeom prst="rect">
            <a:avLst/>
          </a:prstGeom>
        </p:spPr>
        <p:txBody>
          <a:bodyPr wrap="square">
            <a:spAutoFit/>
          </a:bodyPr>
          <a:lstStyle/>
          <a:p>
            <a:pPr marL="251460" indent="-342900">
              <a:lnSpc>
                <a:spcPct val="90000"/>
              </a:lnSpc>
              <a:spcBef>
                <a:spcPts val="600"/>
              </a:spcBef>
              <a:buFont typeface="Arial" panose="020B0604020202020204" pitchFamily="34" charset="0"/>
              <a:buChar char="•"/>
            </a:pPr>
            <a:r>
              <a:rPr lang="en-GB" sz="2400" dirty="0">
                <a:solidFill>
                  <a:srgbClr val="E8A565">
                    <a:lumMod val="75000"/>
                  </a:srgbClr>
                </a:solidFill>
                <a:latin typeface="Euphemia"/>
              </a:rPr>
              <a:t>Input Data </a:t>
            </a:r>
          </a:p>
          <a:p>
            <a:pPr marL="600075" lvl="1" indent="-257175">
              <a:buFont typeface="Arial" panose="020B0604020202020204" pitchFamily="34" charset="0"/>
              <a:buChar char="•"/>
            </a:pPr>
            <a:r>
              <a:rPr lang="en-GB" b="1" dirty="0">
                <a:solidFill>
                  <a:schemeClr val="tx1">
                    <a:lumMod val="65000"/>
                    <a:lumOff val="35000"/>
                  </a:schemeClr>
                </a:solidFill>
              </a:rPr>
              <a:t>IoT (400 000 Meters)</a:t>
            </a:r>
          </a:p>
          <a:p>
            <a:pPr marL="600075" lvl="1" indent="-257175">
              <a:buFont typeface="Arial" panose="020B0604020202020204" pitchFamily="34" charset="0"/>
              <a:buChar char="•"/>
            </a:pPr>
            <a:r>
              <a:rPr lang="en-GB" b="1" dirty="0">
                <a:solidFill>
                  <a:schemeClr val="tx1">
                    <a:lumMod val="65000"/>
                    <a:lumOff val="35000"/>
                  </a:schemeClr>
                </a:solidFill>
              </a:rPr>
              <a:t>Source </a:t>
            </a:r>
            <a:r>
              <a:rPr lang="en-GB" b="1" dirty="0" err="1">
                <a:solidFill>
                  <a:schemeClr val="tx1">
                    <a:lumMod val="65000"/>
                    <a:lumOff val="35000"/>
                  </a:schemeClr>
                </a:solidFill>
              </a:rPr>
              <a:t>OnPremise</a:t>
            </a:r>
            <a:r>
              <a:rPr lang="en-GB" b="1" dirty="0">
                <a:solidFill>
                  <a:schemeClr val="tx1">
                    <a:lumMod val="65000"/>
                    <a:lumOff val="35000"/>
                  </a:schemeClr>
                </a:solidFill>
              </a:rPr>
              <a:t> Oracle Database</a:t>
            </a:r>
          </a:p>
          <a:p>
            <a:pPr marL="600075" lvl="1" indent="-257175">
              <a:buFont typeface="Arial" panose="020B0604020202020204" pitchFamily="34" charset="0"/>
              <a:buChar char="•"/>
            </a:pPr>
            <a:r>
              <a:rPr lang="en-GB" b="1" dirty="0">
                <a:solidFill>
                  <a:schemeClr val="tx1">
                    <a:lumMod val="65000"/>
                    <a:lumOff val="35000"/>
                  </a:schemeClr>
                </a:solidFill>
              </a:rPr>
              <a:t>30 TB Initial Load</a:t>
            </a:r>
          </a:p>
          <a:p>
            <a:pPr marL="600075" lvl="1" indent="-257175">
              <a:buFont typeface="Arial" panose="020B0604020202020204" pitchFamily="34" charset="0"/>
              <a:buChar char="•"/>
            </a:pPr>
            <a:r>
              <a:rPr lang="en-GB" b="1" dirty="0">
                <a:solidFill>
                  <a:schemeClr val="tx1">
                    <a:lumMod val="65000"/>
                    <a:lumOff val="35000"/>
                  </a:schemeClr>
                </a:solidFill>
              </a:rPr>
              <a:t>15 GB Daily Load (Batch Mode)</a:t>
            </a:r>
          </a:p>
        </p:txBody>
      </p:sp>
      <p:sp>
        <p:nvSpPr>
          <p:cNvPr id="4" name="Rectangle 3">
            <a:extLst>
              <a:ext uri="{FF2B5EF4-FFF2-40B4-BE49-F238E27FC236}">
                <a16:creationId xmlns:a16="http://schemas.microsoft.com/office/drawing/2014/main" id="{9572569E-DAAC-4F3B-8F40-4C800D9C3851}"/>
              </a:ext>
            </a:extLst>
          </p:cNvPr>
          <p:cNvSpPr/>
          <p:nvPr/>
        </p:nvSpPr>
        <p:spPr>
          <a:xfrm>
            <a:off x="2475285" y="3556720"/>
            <a:ext cx="4572000" cy="1523494"/>
          </a:xfrm>
          <a:prstGeom prst="rect">
            <a:avLst/>
          </a:prstGeom>
        </p:spPr>
        <p:txBody>
          <a:bodyPr>
            <a:spAutoFit/>
          </a:bodyPr>
          <a:lstStyle/>
          <a:p>
            <a:pPr marL="251460" indent="-342900">
              <a:lnSpc>
                <a:spcPct val="90000"/>
              </a:lnSpc>
              <a:spcBef>
                <a:spcPts val="600"/>
              </a:spcBef>
              <a:buFont typeface="Arial" panose="020B0604020202020204" pitchFamily="34" charset="0"/>
              <a:buChar char="•"/>
            </a:pPr>
            <a:r>
              <a:rPr lang="en-US" sz="2400" dirty="0">
                <a:solidFill>
                  <a:srgbClr val="E8A565">
                    <a:lumMod val="75000"/>
                  </a:srgbClr>
                </a:solidFill>
                <a:latin typeface="Euphemia"/>
              </a:rPr>
              <a:t>Output data</a:t>
            </a:r>
          </a:p>
          <a:p>
            <a:pPr marL="600075" lvl="1" indent="-257175">
              <a:buFont typeface="Arial" panose="020B0604020202020204" pitchFamily="34" charset="0"/>
              <a:buChar char="•"/>
            </a:pPr>
            <a:r>
              <a:rPr lang="en-US" b="1" dirty="0">
                <a:solidFill>
                  <a:schemeClr val="tx1">
                    <a:lumMod val="65000"/>
                    <a:lumOff val="35000"/>
                  </a:schemeClr>
                </a:solidFill>
              </a:rPr>
              <a:t>KPIs</a:t>
            </a:r>
          </a:p>
          <a:p>
            <a:pPr marL="600075" lvl="1" indent="-257175">
              <a:buFont typeface="Arial" panose="020B0604020202020204" pitchFamily="34" charset="0"/>
              <a:buChar char="•"/>
            </a:pPr>
            <a:r>
              <a:rPr lang="en-US" b="1" dirty="0">
                <a:solidFill>
                  <a:schemeClr val="tx1">
                    <a:lumMod val="65000"/>
                    <a:lumOff val="35000"/>
                  </a:schemeClr>
                </a:solidFill>
              </a:rPr>
              <a:t>Visualizations (Maps, Charts…)</a:t>
            </a:r>
          </a:p>
          <a:p>
            <a:pPr marL="600075" lvl="1" indent="-257175">
              <a:buFont typeface="Arial" panose="020B0604020202020204" pitchFamily="34" charset="0"/>
              <a:buChar char="•"/>
            </a:pPr>
            <a:r>
              <a:rPr lang="en-US" b="1" dirty="0">
                <a:solidFill>
                  <a:schemeClr val="tx1">
                    <a:lumMod val="65000"/>
                    <a:lumOff val="35000"/>
                  </a:schemeClr>
                </a:solidFill>
              </a:rPr>
              <a:t>Access to raw data</a:t>
            </a:r>
          </a:p>
          <a:p>
            <a:pPr marL="942975" lvl="2" indent="-257175">
              <a:buFont typeface="Arial" panose="020B0604020202020204" pitchFamily="34" charset="0"/>
              <a:buChar char="•"/>
            </a:pPr>
            <a:r>
              <a:rPr lang="en-US" b="1" dirty="0">
                <a:solidFill>
                  <a:schemeClr val="tx1">
                    <a:lumMod val="65000"/>
                    <a:lumOff val="35000"/>
                  </a:schemeClr>
                </a:solidFill>
              </a:rPr>
              <a:t>Detailed Queries (Point Queries) </a:t>
            </a:r>
          </a:p>
        </p:txBody>
      </p:sp>
      <p:sp>
        <p:nvSpPr>
          <p:cNvPr id="5" name="Prostokąt 4">
            <a:extLst>
              <a:ext uri="{FF2B5EF4-FFF2-40B4-BE49-F238E27FC236}">
                <a16:creationId xmlns:a16="http://schemas.microsoft.com/office/drawing/2014/main" id="{F4D00ADB-7FC9-4F5C-AFDE-B964F1E4B0B3}"/>
              </a:ext>
            </a:extLst>
          </p:cNvPr>
          <p:cNvSpPr/>
          <p:nvPr/>
        </p:nvSpPr>
        <p:spPr>
          <a:xfrm>
            <a:off x="6383636" y="1625502"/>
            <a:ext cx="4572000" cy="1523494"/>
          </a:xfrm>
          <a:prstGeom prst="rect">
            <a:avLst/>
          </a:prstGeom>
        </p:spPr>
        <p:txBody>
          <a:bodyPr>
            <a:spAutoFit/>
          </a:bodyPr>
          <a:lstStyle/>
          <a:p>
            <a:pPr marL="251460" indent="-342900">
              <a:lnSpc>
                <a:spcPct val="90000"/>
              </a:lnSpc>
              <a:spcBef>
                <a:spcPts val="600"/>
              </a:spcBef>
              <a:buFont typeface="Arial" panose="020B0604020202020204" pitchFamily="34" charset="0"/>
              <a:buChar char="•"/>
            </a:pPr>
            <a:r>
              <a:rPr lang="en-GB" sz="2400" dirty="0">
                <a:solidFill>
                  <a:srgbClr val="E8A565">
                    <a:lumMod val="75000"/>
                  </a:srgbClr>
                </a:solidFill>
                <a:latin typeface="Euphemia"/>
              </a:rPr>
              <a:t>Data Processing</a:t>
            </a:r>
          </a:p>
          <a:p>
            <a:pPr marL="600075" lvl="1" indent="-257175">
              <a:buFont typeface="Arial" panose="020B0604020202020204" pitchFamily="34" charset="0"/>
              <a:buChar char="•"/>
            </a:pPr>
            <a:r>
              <a:rPr lang="en-GB" b="1" dirty="0">
                <a:solidFill>
                  <a:schemeClr val="tx1">
                    <a:lumMod val="65000"/>
                    <a:lumOff val="35000"/>
                  </a:schemeClr>
                </a:solidFill>
              </a:rPr>
              <a:t>7 problems = 7 algorithms</a:t>
            </a:r>
          </a:p>
          <a:p>
            <a:pPr marL="342900" lvl="1"/>
            <a:r>
              <a:rPr lang="en-GB" b="1" dirty="0">
                <a:solidFill>
                  <a:schemeClr val="tx1">
                    <a:lumMod val="65000"/>
                    <a:lumOff val="35000"/>
                  </a:schemeClr>
                </a:solidFill>
              </a:rPr>
              <a:t>  (Mathematical and analytical models )</a:t>
            </a:r>
          </a:p>
          <a:p>
            <a:pPr marL="600075" lvl="1" indent="-257175">
              <a:buFont typeface="Arial" panose="020B0604020202020204" pitchFamily="34" charset="0"/>
              <a:buChar char="•"/>
            </a:pPr>
            <a:r>
              <a:rPr lang="en-GB" b="1" dirty="0">
                <a:solidFill>
                  <a:schemeClr val="tx1">
                    <a:lumMod val="65000"/>
                    <a:lumOff val="35000"/>
                  </a:schemeClr>
                </a:solidFill>
              </a:rPr>
              <a:t>Batch mode </a:t>
            </a:r>
          </a:p>
          <a:p>
            <a:pPr marL="600075" lvl="1" indent="-257175">
              <a:buFont typeface="Arial" panose="020B0604020202020204" pitchFamily="34" charset="0"/>
              <a:buChar char="•"/>
            </a:pPr>
            <a:r>
              <a:rPr lang="en-GB" b="1" dirty="0">
                <a:solidFill>
                  <a:schemeClr val="tx1">
                    <a:lumMod val="65000"/>
                    <a:lumOff val="35000"/>
                  </a:schemeClr>
                </a:solidFill>
              </a:rPr>
              <a:t>Total Processing Time &lt; 8h</a:t>
            </a:r>
          </a:p>
        </p:txBody>
      </p:sp>
      <p:grpSp>
        <p:nvGrpSpPr>
          <p:cNvPr id="41" name="Grupa 40">
            <a:extLst>
              <a:ext uri="{FF2B5EF4-FFF2-40B4-BE49-F238E27FC236}">
                <a16:creationId xmlns:a16="http://schemas.microsoft.com/office/drawing/2014/main" id="{3135C5C1-A11A-4293-847F-754EC802C1FB}"/>
              </a:ext>
            </a:extLst>
          </p:cNvPr>
          <p:cNvGrpSpPr/>
          <p:nvPr/>
        </p:nvGrpSpPr>
        <p:grpSpPr>
          <a:xfrm>
            <a:off x="2740791" y="5375303"/>
            <a:ext cx="974330" cy="974327"/>
            <a:chOff x="9144000" y="7532144"/>
            <a:chExt cx="974330" cy="974327"/>
          </a:xfrm>
        </p:grpSpPr>
        <p:sp>
          <p:nvSpPr>
            <p:cNvPr id="42" name="Freeform: Shape 111">
              <a:extLst>
                <a:ext uri="{FF2B5EF4-FFF2-40B4-BE49-F238E27FC236}">
                  <a16:creationId xmlns:a16="http://schemas.microsoft.com/office/drawing/2014/main" id="{B0B7B267-BED6-4AFB-829E-AAA6F14E9E8F}"/>
                </a:ext>
              </a:extLst>
            </p:cNvPr>
            <p:cNvSpPr/>
            <p:nvPr/>
          </p:nvSpPr>
          <p:spPr>
            <a:xfrm>
              <a:off x="9144000" y="7532144"/>
              <a:ext cx="974330" cy="974327"/>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rgbClr val="2580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43" name="Grupa 42">
              <a:extLst>
                <a:ext uri="{FF2B5EF4-FFF2-40B4-BE49-F238E27FC236}">
                  <a16:creationId xmlns:a16="http://schemas.microsoft.com/office/drawing/2014/main" id="{7CB4C8D5-A9C8-434F-B410-C266D7A1A56A}"/>
                </a:ext>
              </a:extLst>
            </p:cNvPr>
            <p:cNvGrpSpPr/>
            <p:nvPr/>
          </p:nvGrpSpPr>
          <p:grpSpPr>
            <a:xfrm>
              <a:off x="9301076" y="7689218"/>
              <a:ext cx="660178" cy="660178"/>
              <a:chOff x="10587520" y="7778118"/>
              <a:chExt cx="660178" cy="660178"/>
            </a:xfrm>
          </p:grpSpPr>
          <p:sp>
            <p:nvSpPr>
              <p:cNvPr id="44" name="Freeform: Shape 81">
                <a:extLst>
                  <a:ext uri="{FF2B5EF4-FFF2-40B4-BE49-F238E27FC236}">
                    <a16:creationId xmlns:a16="http://schemas.microsoft.com/office/drawing/2014/main" id="{A848B445-D609-4FB1-B1BB-5B17E8AB3A42}"/>
                  </a:ext>
                </a:extLst>
              </p:cNvPr>
              <p:cNvSpPr>
                <a:spLocks noChangeAspect="1"/>
              </p:cNvSpPr>
              <p:nvPr/>
            </p:nvSpPr>
            <p:spPr>
              <a:xfrm>
                <a:off x="10650268" y="7833875"/>
                <a:ext cx="534682" cy="432000"/>
              </a:xfrm>
              <a:custGeom>
                <a:avLst/>
                <a:gdLst/>
                <a:ahLst/>
                <a:cxnLst/>
                <a:rect l="l" t="t" r="r" b="b"/>
                <a:pathLst>
                  <a:path w="228584" h="179599">
                    <a:moveTo>
                      <a:pt x="195941" y="97965"/>
                    </a:moveTo>
                    <a:cubicBezTo>
                      <a:pt x="191298" y="98079"/>
                      <a:pt x="187444" y="99669"/>
                      <a:pt x="184379" y="102733"/>
                    </a:cubicBezTo>
                    <a:cubicBezTo>
                      <a:pt x="181315" y="105798"/>
                      <a:pt x="179725" y="109652"/>
                      <a:pt x="179611" y="114295"/>
                    </a:cubicBezTo>
                    <a:cubicBezTo>
                      <a:pt x="179725" y="118939"/>
                      <a:pt x="181315" y="122793"/>
                      <a:pt x="184379" y="125857"/>
                    </a:cubicBezTo>
                    <a:cubicBezTo>
                      <a:pt x="187444" y="128922"/>
                      <a:pt x="191298" y="130511"/>
                      <a:pt x="195941" y="130626"/>
                    </a:cubicBezTo>
                    <a:cubicBezTo>
                      <a:pt x="200584" y="130511"/>
                      <a:pt x="204438" y="128922"/>
                      <a:pt x="207503" y="125857"/>
                    </a:cubicBezTo>
                    <a:cubicBezTo>
                      <a:pt x="210568" y="122793"/>
                      <a:pt x="212157" y="118939"/>
                      <a:pt x="212272" y="114295"/>
                    </a:cubicBezTo>
                    <a:cubicBezTo>
                      <a:pt x="212157" y="109652"/>
                      <a:pt x="210568" y="105798"/>
                      <a:pt x="207503" y="102733"/>
                    </a:cubicBezTo>
                    <a:cubicBezTo>
                      <a:pt x="204438" y="99669"/>
                      <a:pt x="200584" y="98079"/>
                      <a:pt x="195941" y="97965"/>
                    </a:cubicBezTo>
                    <a:close/>
                    <a:moveTo>
                      <a:pt x="32643" y="97965"/>
                    </a:moveTo>
                    <a:cubicBezTo>
                      <a:pt x="27999" y="98079"/>
                      <a:pt x="24146" y="99669"/>
                      <a:pt x="21081" y="102733"/>
                    </a:cubicBezTo>
                    <a:cubicBezTo>
                      <a:pt x="18017" y="105798"/>
                      <a:pt x="16427" y="109652"/>
                      <a:pt x="16313" y="114295"/>
                    </a:cubicBezTo>
                    <a:cubicBezTo>
                      <a:pt x="16427" y="118939"/>
                      <a:pt x="18017" y="122793"/>
                      <a:pt x="21081" y="125857"/>
                    </a:cubicBezTo>
                    <a:cubicBezTo>
                      <a:pt x="24146" y="128922"/>
                      <a:pt x="27999" y="130511"/>
                      <a:pt x="32643" y="130626"/>
                    </a:cubicBezTo>
                    <a:cubicBezTo>
                      <a:pt x="37286" y="130511"/>
                      <a:pt x="41140" y="128922"/>
                      <a:pt x="44204" y="125857"/>
                    </a:cubicBezTo>
                    <a:cubicBezTo>
                      <a:pt x="47269" y="122793"/>
                      <a:pt x="48858" y="118939"/>
                      <a:pt x="48972" y="114295"/>
                    </a:cubicBezTo>
                    <a:cubicBezTo>
                      <a:pt x="48858" y="109652"/>
                      <a:pt x="47269" y="105798"/>
                      <a:pt x="44204" y="102733"/>
                    </a:cubicBezTo>
                    <a:cubicBezTo>
                      <a:pt x="41140" y="99669"/>
                      <a:pt x="37286" y="98079"/>
                      <a:pt x="32643" y="97965"/>
                    </a:cubicBezTo>
                    <a:close/>
                    <a:moveTo>
                      <a:pt x="135087" y="59818"/>
                    </a:moveTo>
                    <a:cubicBezTo>
                      <a:pt x="132846" y="59289"/>
                      <a:pt x="130789" y="59582"/>
                      <a:pt x="128915" y="60695"/>
                    </a:cubicBezTo>
                    <a:cubicBezTo>
                      <a:pt x="127041" y="61809"/>
                      <a:pt x="125782" y="63473"/>
                      <a:pt x="125136" y="65687"/>
                    </a:cubicBezTo>
                    <a:lnTo>
                      <a:pt x="112251" y="114423"/>
                    </a:lnTo>
                    <a:cubicBezTo>
                      <a:pt x="107113" y="114867"/>
                      <a:pt x="102589" y="116690"/>
                      <a:pt x="98680" y="119893"/>
                    </a:cubicBezTo>
                    <a:cubicBezTo>
                      <a:pt x="94770" y="123096"/>
                      <a:pt x="92064" y="127311"/>
                      <a:pt x="90562" y="132539"/>
                    </a:cubicBezTo>
                    <a:cubicBezTo>
                      <a:pt x="89453" y="136983"/>
                      <a:pt x="89489" y="141265"/>
                      <a:pt x="90671" y="145387"/>
                    </a:cubicBezTo>
                    <a:cubicBezTo>
                      <a:pt x="91853" y="149509"/>
                      <a:pt x="93950" y="153092"/>
                      <a:pt x="96960" y="156137"/>
                    </a:cubicBezTo>
                    <a:cubicBezTo>
                      <a:pt x="99971" y="159182"/>
                      <a:pt x="103664" y="161309"/>
                      <a:pt x="108040" y="162521"/>
                    </a:cubicBezTo>
                    <a:cubicBezTo>
                      <a:pt x="112484" y="163629"/>
                      <a:pt x="116766" y="163593"/>
                      <a:pt x="120888" y="162411"/>
                    </a:cubicBezTo>
                    <a:cubicBezTo>
                      <a:pt x="125010" y="161229"/>
                      <a:pt x="128593" y="159132"/>
                      <a:pt x="131637" y="156122"/>
                    </a:cubicBezTo>
                    <a:cubicBezTo>
                      <a:pt x="134682" y="153112"/>
                      <a:pt x="136810" y="149418"/>
                      <a:pt x="138021" y="145042"/>
                    </a:cubicBezTo>
                    <a:cubicBezTo>
                      <a:pt x="139297" y="139774"/>
                      <a:pt x="139010" y="134777"/>
                      <a:pt x="137160" y="130051"/>
                    </a:cubicBezTo>
                    <a:cubicBezTo>
                      <a:pt x="135310" y="125326"/>
                      <a:pt x="132280" y="121477"/>
                      <a:pt x="128070" y="118505"/>
                    </a:cubicBezTo>
                    <a:lnTo>
                      <a:pt x="140955" y="69770"/>
                    </a:lnTo>
                    <a:cubicBezTo>
                      <a:pt x="141428" y="67529"/>
                      <a:pt x="141120" y="65472"/>
                      <a:pt x="140030" y="63598"/>
                    </a:cubicBezTo>
                    <a:cubicBezTo>
                      <a:pt x="138941" y="61724"/>
                      <a:pt x="137293" y="60464"/>
                      <a:pt x="135087" y="59818"/>
                    </a:cubicBezTo>
                    <a:close/>
                    <a:moveTo>
                      <a:pt x="171446" y="40809"/>
                    </a:moveTo>
                    <a:cubicBezTo>
                      <a:pt x="166803" y="40923"/>
                      <a:pt x="162949" y="42513"/>
                      <a:pt x="159884" y="45577"/>
                    </a:cubicBezTo>
                    <a:cubicBezTo>
                      <a:pt x="156820" y="48642"/>
                      <a:pt x="155231" y="52496"/>
                      <a:pt x="155116" y="57139"/>
                    </a:cubicBezTo>
                    <a:cubicBezTo>
                      <a:pt x="155231" y="61782"/>
                      <a:pt x="156820" y="65636"/>
                      <a:pt x="159884" y="68701"/>
                    </a:cubicBezTo>
                    <a:cubicBezTo>
                      <a:pt x="162949" y="71766"/>
                      <a:pt x="166803" y="73355"/>
                      <a:pt x="171446" y="73469"/>
                    </a:cubicBezTo>
                    <a:cubicBezTo>
                      <a:pt x="176089" y="73355"/>
                      <a:pt x="179943" y="71766"/>
                      <a:pt x="183008" y="68701"/>
                    </a:cubicBezTo>
                    <a:cubicBezTo>
                      <a:pt x="186072" y="65636"/>
                      <a:pt x="187662" y="61782"/>
                      <a:pt x="187776" y="57139"/>
                    </a:cubicBezTo>
                    <a:cubicBezTo>
                      <a:pt x="187662" y="52496"/>
                      <a:pt x="186072" y="48642"/>
                      <a:pt x="183008" y="45577"/>
                    </a:cubicBezTo>
                    <a:cubicBezTo>
                      <a:pt x="179943" y="42513"/>
                      <a:pt x="176089" y="40923"/>
                      <a:pt x="171446" y="40809"/>
                    </a:cubicBezTo>
                    <a:close/>
                    <a:moveTo>
                      <a:pt x="57137" y="40809"/>
                    </a:moveTo>
                    <a:cubicBezTo>
                      <a:pt x="52494" y="40923"/>
                      <a:pt x="48640" y="42513"/>
                      <a:pt x="45576" y="45577"/>
                    </a:cubicBezTo>
                    <a:cubicBezTo>
                      <a:pt x="42511" y="48642"/>
                      <a:pt x="40922" y="52496"/>
                      <a:pt x="40808" y="57139"/>
                    </a:cubicBezTo>
                    <a:cubicBezTo>
                      <a:pt x="40922" y="61782"/>
                      <a:pt x="42511" y="65636"/>
                      <a:pt x="45576" y="68701"/>
                    </a:cubicBezTo>
                    <a:cubicBezTo>
                      <a:pt x="48640" y="71766"/>
                      <a:pt x="52494" y="73355"/>
                      <a:pt x="57137" y="73469"/>
                    </a:cubicBezTo>
                    <a:cubicBezTo>
                      <a:pt x="61781" y="73355"/>
                      <a:pt x="65635" y="71766"/>
                      <a:pt x="68699" y="68701"/>
                    </a:cubicBezTo>
                    <a:cubicBezTo>
                      <a:pt x="71764" y="65636"/>
                      <a:pt x="73353" y="61782"/>
                      <a:pt x="73467" y="57139"/>
                    </a:cubicBezTo>
                    <a:cubicBezTo>
                      <a:pt x="73353" y="52496"/>
                      <a:pt x="71764" y="48642"/>
                      <a:pt x="68699" y="45577"/>
                    </a:cubicBezTo>
                    <a:cubicBezTo>
                      <a:pt x="65635" y="42513"/>
                      <a:pt x="61781" y="40923"/>
                      <a:pt x="57137" y="40809"/>
                    </a:cubicBezTo>
                    <a:close/>
                    <a:moveTo>
                      <a:pt x="114292" y="16313"/>
                    </a:moveTo>
                    <a:cubicBezTo>
                      <a:pt x="109648" y="16427"/>
                      <a:pt x="105795" y="18017"/>
                      <a:pt x="102730" y="21082"/>
                    </a:cubicBezTo>
                    <a:cubicBezTo>
                      <a:pt x="99666" y="24146"/>
                      <a:pt x="98076" y="28000"/>
                      <a:pt x="97962" y="32644"/>
                    </a:cubicBezTo>
                    <a:cubicBezTo>
                      <a:pt x="98076" y="37287"/>
                      <a:pt x="99666" y="41141"/>
                      <a:pt x="102730" y="44206"/>
                    </a:cubicBezTo>
                    <a:cubicBezTo>
                      <a:pt x="105795" y="47270"/>
                      <a:pt x="109648" y="48860"/>
                      <a:pt x="114292" y="48974"/>
                    </a:cubicBezTo>
                    <a:cubicBezTo>
                      <a:pt x="118935" y="48860"/>
                      <a:pt x="122789" y="47270"/>
                      <a:pt x="125853" y="44206"/>
                    </a:cubicBezTo>
                    <a:cubicBezTo>
                      <a:pt x="128918" y="41141"/>
                      <a:pt x="130507" y="37287"/>
                      <a:pt x="130622" y="32644"/>
                    </a:cubicBezTo>
                    <a:cubicBezTo>
                      <a:pt x="130507" y="28000"/>
                      <a:pt x="128918" y="24146"/>
                      <a:pt x="125853" y="21082"/>
                    </a:cubicBezTo>
                    <a:cubicBezTo>
                      <a:pt x="122789" y="18017"/>
                      <a:pt x="118935" y="16427"/>
                      <a:pt x="114292" y="16313"/>
                    </a:cubicBezTo>
                    <a:close/>
                    <a:moveTo>
                      <a:pt x="114292" y="0"/>
                    </a:moveTo>
                    <a:cubicBezTo>
                      <a:pt x="130150" y="103"/>
                      <a:pt x="144966" y="3102"/>
                      <a:pt x="158738" y="8996"/>
                    </a:cubicBezTo>
                    <a:cubicBezTo>
                      <a:pt x="172510" y="14890"/>
                      <a:pt x="184621" y="23063"/>
                      <a:pt x="195072" y="33513"/>
                    </a:cubicBezTo>
                    <a:cubicBezTo>
                      <a:pt x="205522" y="43964"/>
                      <a:pt x="213694" y="56076"/>
                      <a:pt x="219589" y="69848"/>
                    </a:cubicBezTo>
                    <a:cubicBezTo>
                      <a:pt x="225483" y="83620"/>
                      <a:pt x="228481" y="98436"/>
                      <a:pt x="228584" y="114295"/>
                    </a:cubicBezTo>
                    <a:cubicBezTo>
                      <a:pt x="228568" y="125307"/>
                      <a:pt x="227039" y="136008"/>
                      <a:pt x="223996" y="146396"/>
                    </a:cubicBezTo>
                    <a:cubicBezTo>
                      <a:pt x="220953" y="156784"/>
                      <a:pt x="216492" y="166620"/>
                      <a:pt x="210612" y="175903"/>
                    </a:cubicBezTo>
                    <a:cubicBezTo>
                      <a:pt x="209831" y="177061"/>
                      <a:pt x="208842" y="177963"/>
                      <a:pt x="207646" y="178611"/>
                    </a:cubicBezTo>
                    <a:cubicBezTo>
                      <a:pt x="206450" y="179259"/>
                      <a:pt x="205142" y="179588"/>
                      <a:pt x="203723" y="179599"/>
                    </a:cubicBezTo>
                    <a:lnTo>
                      <a:pt x="24860" y="179599"/>
                    </a:lnTo>
                    <a:cubicBezTo>
                      <a:pt x="23441" y="179588"/>
                      <a:pt x="22134" y="179259"/>
                      <a:pt x="20938" y="178611"/>
                    </a:cubicBezTo>
                    <a:cubicBezTo>
                      <a:pt x="19741" y="177963"/>
                      <a:pt x="18753" y="177061"/>
                      <a:pt x="17971" y="175903"/>
                    </a:cubicBezTo>
                    <a:cubicBezTo>
                      <a:pt x="12092" y="166676"/>
                      <a:pt x="7631" y="156856"/>
                      <a:pt x="4588" y="146444"/>
                    </a:cubicBezTo>
                    <a:cubicBezTo>
                      <a:pt x="1545" y="136031"/>
                      <a:pt x="16" y="125315"/>
                      <a:pt x="0" y="114295"/>
                    </a:cubicBezTo>
                    <a:cubicBezTo>
                      <a:pt x="103" y="98436"/>
                      <a:pt x="3102" y="83620"/>
                      <a:pt x="8996" y="69848"/>
                    </a:cubicBezTo>
                    <a:cubicBezTo>
                      <a:pt x="14890" y="56076"/>
                      <a:pt x="23062" y="43964"/>
                      <a:pt x="33512" y="33513"/>
                    </a:cubicBezTo>
                    <a:cubicBezTo>
                      <a:pt x="43963" y="23063"/>
                      <a:pt x="56074" y="14890"/>
                      <a:pt x="69846" y="8996"/>
                    </a:cubicBezTo>
                    <a:cubicBezTo>
                      <a:pt x="83618" y="3102"/>
                      <a:pt x="98433" y="103"/>
                      <a:pt x="11429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Owal 44">
                <a:extLst>
                  <a:ext uri="{FF2B5EF4-FFF2-40B4-BE49-F238E27FC236}">
                    <a16:creationId xmlns:a16="http://schemas.microsoft.com/office/drawing/2014/main" id="{B4039C91-3E29-4366-B7BF-713CD696E8FF}"/>
                  </a:ext>
                </a:extLst>
              </p:cNvPr>
              <p:cNvSpPr/>
              <p:nvPr/>
            </p:nvSpPr>
            <p:spPr>
              <a:xfrm>
                <a:off x="10587520" y="7778118"/>
                <a:ext cx="660178" cy="660178"/>
              </a:xfrm>
              <a:prstGeom prst="ellipse">
                <a:avLst/>
              </a:prstGeom>
              <a:noFill/>
              <a:ln w="317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grpSp>
        <p:nvGrpSpPr>
          <p:cNvPr id="48" name="Grupa 47">
            <a:extLst>
              <a:ext uri="{FF2B5EF4-FFF2-40B4-BE49-F238E27FC236}">
                <a16:creationId xmlns:a16="http://schemas.microsoft.com/office/drawing/2014/main" id="{014DA78D-93C8-4CED-AD68-02FC725A2D00}"/>
              </a:ext>
            </a:extLst>
          </p:cNvPr>
          <p:cNvGrpSpPr/>
          <p:nvPr/>
        </p:nvGrpSpPr>
        <p:grpSpPr>
          <a:xfrm>
            <a:off x="6968467" y="5372290"/>
            <a:ext cx="977342" cy="977339"/>
            <a:chOff x="392338" y="6623826"/>
            <a:chExt cx="977342" cy="977339"/>
          </a:xfrm>
        </p:grpSpPr>
        <p:sp>
          <p:nvSpPr>
            <p:cNvPr id="49" name="Freeform: Shape 111">
              <a:extLst>
                <a:ext uri="{FF2B5EF4-FFF2-40B4-BE49-F238E27FC236}">
                  <a16:creationId xmlns:a16="http://schemas.microsoft.com/office/drawing/2014/main" id="{4440A8D0-6462-4A37-B139-B13BBA237941}"/>
                </a:ext>
              </a:extLst>
            </p:cNvPr>
            <p:cNvSpPr/>
            <p:nvPr/>
          </p:nvSpPr>
          <p:spPr>
            <a:xfrm>
              <a:off x="392338" y="6623826"/>
              <a:ext cx="977342" cy="977339"/>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rgbClr val="F59B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0" name="Freeform: Shape 173">
              <a:extLst>
                <a:ext uri="{FF2B5EF4-FFF2-40B4-BE49-F238E27FC236}">
                  <a16:creationId xmlns:a16="http://schemas.microsoft.com/office/drawing/2014/main" id="{0633A64D-F990-4F65-86D0-59891C084069}"/>
                </a:ext>
              </a:extLst>
            </p:cNvPr>
            <p:cNvSpPr/>
            <p:nvPr/>
          </p:nvSpPr>
          <p:spPr>
            <a:xfrm>
              <a:off x="551621" y="6834184"/>
              <a:ext cx="653506" cy="556622"/>
            </a:xfrm>
            <a:custGeom>
              <a:avLst/>
              <a:gdLst/>
              <a:ahLst/>
              <a:cxnLst/>
              <a:rect l="l" t="t" r="r" b="b"/>
              <a:pathLst>
                <a:path w="261242" h="195927">
                  <a:moveTo>
                    <a:pt x="185339" y="16328"/>
                  </a:moveTo>
                  <a:lnTo>
                    <a:pt x="240831" y="16328"/>
                  </a:lnTo>
                  <a:cubicBezTo>
                    <a:pt x="242005" y="16355"/>
                    <a:pt x="242973" y="16748"/>
                    <a:pt x="243733" y="17508"/>
                  </a:cubicBezTo>
                  <a:cubicBezTo>
                    <a:pt x="244493" y="18268"/>
                    <a:pt x="244886" y="19236"/>
                    <a:pt x="244913" y="20411"/>
                  </a:cubicBezTo>
                  <a:lnTo>
                    <a:pt x="244913" y="75902"/>
                  </a:lnTo>
                  <a:cubicBezTo>
                    <a:pt x="244788" y="77749"/>
                    <a:pt x="243954" y="78999"/>
                    <a:pt x="242409" y="79649"/>
                  </a:cubicBezTo>
                  <a:cubicBezTo>
                    <a:pt x="240865" y="80301"/>
                    <a:pt x="239361" y="79987"/>
                    <a:pt x="237897" y="78709"/>
                  </a:cubicBezTo>
                  <a:lnTo>
                    <a:pt x="222461" y="63273"/>
                  </a:lnTo>
                  <a:lnTo>
                    <a:pt x="141711" y="144023"/>
                  </a:lnTo>
                  <a:cubicBezTo>
                    <a:pt x="140845" y="144852"/>
                    <a:pt x="139867" y="145267"/>
                    <a:pt x="138777" y="145267"/>
                  </a:cubicBezTo>
                  <a:cubicBezTo>
                    <a:pt x="137688" y="145267"/>
                    <a:pt x="136710" y="144852"/>
                    <a:pt x="135843" y="144023"/>
                  </a:cubicBezTo>
                  <a:lnTo>
                    <a:pt x="106120" y="114300"/>
                  </a:lnTo>
                  <a:lnTo>
                    <a:pt x="53052" y="167368"/>
                  </a:lnTo>
                  <a:lnTo>
                    <a:pt x="28559" y="142875"/>
                  </a:lnTo>
                  <a:lnTo>
                    <a:pt x="103186" y="68248"/>
                  </a:lnTo>
                  <a:cubicBezTo>
                    <a:pt x="104052" y="67419"/>
                    <a:pt x="105030" y="67005"/>
                    <a:pt x="106120" y="67005"/>
                  </a:cubicBezTo>
                  <a:cubicBezTo>
                    <a:pt x="107210" y="67005"/>
                    <a:pt x="108188" y="67419"/>
                    <a:pt x="109054" y="68248"/>
                  </a:cubicBezTo>
                  <a:lnTo>
                    <a:pt x="138777" y="97971"/>
                  </a:lnTo>
                  <a:lnTo>
                    <a:pt x="197968" y="38780"/>
                  </a:lnTo>
                  <a:lnTo>
                    <a:pt x="182533" y="23345"/>
                  </a:lnTo>
                  <a:cubicBezTo>
                    <a:pt x="181254" y="21880"/>
                    <a:pt x="180941" y="20376"/>
                    <a:pt x="181592" y="18832"/>
                  </a:cubicBezTo>
                  <a:cubicBezTo>
                    <a:pt x="182243" y="17288"/>
                    <a:pt x="183492" y="16453"/>
                    <a:pt x="185339" y="16328"/>
                  </a:cubicBezTo>
                  <a:close/>
                  <a:moveTo>
                    <a:pt x="0" y="0"/>
                  </a:moveTo>
                  <a:lnTo>
                    <a:pt x="16313" y="0"/>
                  </a:lnTo>
                  <a:lnTo>
                    <a:pt x="16313" y="179614"/>
                  </a:lnTo>
                  <a:lnTo>
                    <a:pt x="261242" y="179614"/>
                  </a:lnTo>
                  <a:lnTo>
                    <a:pt x="261242" y="195927"/>
                  </a:lnTo>
                  <a:lnTo>
                    <a:pt x="0" y="19592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51" name="Grupa 50">
            <a:extLst>
              <a:ext uri="{FF2B5EF4-FFF2-40B4-BE49-F238E27FC236}">
                <a16:creationId xmlns:a16="http://schemas.microsoft.com/office/drawing/2014/main" id="{F0361DB7-E79E-4B8E-A265-DD3157431046}"/>
              </a:ext>
            </a:extLst>
          </p:cNvPr>
          <p:cNvGrpSpPr/>
          <p:nvPr/>
        </p:nvGrpSpPr>
        <p:grpSpPr>
          <a:xfrm>
            <a:off x="4903128" y="5375302"/>
            <a:ext cx="974330" cy="974327"/>
            <a:chOff x="388240" y="4090869"/>
            <a:chExt cx="974330" cy="974327"/>
          </a:xfrm>
        </p:grpSpPr>
        <p:sp>
          <p:nvSpPr>
            <p:cNvPr id="52" name="Freeform: Shape 111">
              <a:extLst>
                <a:ext uri="{FF2B5EF4-FFF2-40B4-BE49-F238E27FC236}">
                  <a16:creationId xmlns:a16="http://schemas.microsoft.com/office/drawing/2014/main" id="{77707C96-DA54-45E4-B666-A60333774014}"/>
                </a:ext>
              </a:extLst>
            </p:cNvPr>
            <p:cNvSpPr/>
            <p:nvPr/>
          </p:nvSpPr>
          <p:spPr>
            <a:xfrm>
              <a:off x="388240" y="4090869"/>
              <a:ext cx="974330" cy="974327"/>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rgbClr val="18A08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3" name="Freeform: Shape 161">
              <a:extLst>
                <a:ext uri="{FF2B5EF4-FFF2-40B4-BE49-F238E27FC236}">
                  <a16:creationId xmlns:a16="http://schemas.microsoft.com/office/drawing/2014/main" id="{38FE15EA-9A5F-48ED-8AB8-D0DC44BE1A1F}"/>
                </a:ext>
              </a:extLst>
            </p:cNvPr>
            <p:cNvSpPr/>
            <p:nvPr/>
          </p:nvSpPr>
          <p:spPr>
            <a:xfrm>
              <a:off x="585422" y="4305473"/>
              <a:ext cx="580402" cy="545117"/>
            </a:xfrm>
            <a:custGeom>
              <a:avLst/>
              <a:gdLst/>
              <a:ahLst/>
              <a:cxnLst/>
              <a:rect l="l" t="t" r="r" b="b"/>
              <a:pathLst>
                <a:path w="261241" h="195927">
                  <a:moveTo>
                    <a:pt x="48986" y="97971"/>
                  </a:moveTo>
                  <a:lnTo>
                    <a:pt x="81627" y="97971"/>
                  </a:lnTo>
                  <a:lnTo>
                    <a:pt x="81627" y="163286"/>
                  </a:lnTo>
                  <a:lnTo>
                    <a:pt x="48986" y="163286"/>
                  </a:lnTo>
                  <a:close/>
                  <a:moveTo>
                    <a:pt x="146957" y="65314"/>
                  </a:moveTo>
                  <a:lnTo>
                    <a:pt x="179598" y="65314"/>
                  </a:lnTo>
                  <a:lnTo>
                    <a:pt x="179598" y="163286"/>
                  </a:lnTo>
                  <a:lnTo>
                    <a:pt x="146957" y="163286"/>
                  </a:lnTo>
                  <a:close/>
                  <a:moveTo>
                    <a:pt x="97972" y="32657"/>
                  </a:moveTo>
                  <a:lnTo>
                    <a:pt x="130613" y="32657"/>
                  </a:lnTo>
                  <a:lnTo>
                    <a:pt x="130613" y="163286"/>
                  </a:lnTo>
                  <a:lnTo>
                    <a:pt x="97972" y="163286"/>
                  </a:lnTo>
                  <a:close/>
                  <a:moveTo>
                    <a:pt x="195943" y="16328"/>
                  </a:moveTo>
                  <a:lnTo>
                    <a:pt x="228584" y="16328"/>
                  </a:lnTo>
                  <a:lnTo>
                    <a:pt x="228584" y="163286"/>
                  </a:lnTo>
                  <a:lnTo>
                    <a:pt x="195943" y="163286"/>
                  </a:lnTo>
                  <a:close/>
                  <a:moveTo>
                    <a:pt x="0" y="0"/>
                  </a:moveTo>
                  <a:lnTo>
                    <a:pt x="16313" y="0"/>
                  </a:lnTo>
                  <a:lnTo>
                    <a:pt x="16313" y="179614"/>
                  </a:lnTo>
                  <a:lnTo>
                    <a:pt x="261241" y="179614"/>
                  </a:lnTo>
                  <a:lnTo>
                    <a:pt x="261241" y="195927"/>
                  </a:lnTo>
                  <a:lnTo>
                    <a:pt x="0" y="195927"/>
                  </a:lnTo>
                  <a:close/>
                </a:path>
              </a:pathLst>
            </a:custGeom>
            <a:solidFill>
              <a:schemeClr val="bg2"/>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tr-TR"/>
            </a:p>
          </p:txBody>
        </p:sp>
      </p:grpSp>
      <p:grpSp>
        <p:nvGrpSpPr>
          <p:cNvPr id="54" name="Grupa 53">
            <a:extLst>
              <a:ext uri="{FF2B5EF4-FFF2-40B4-BE49-F238E27FC236}">
                <a16:creationId xmlns:a16="http://schemas.microsoft.com/office/drawing/2014/main" id="{A60CA78E-D876-4C0C-9089-DF3502C5D05F}"/>
              </a:ext>
            </a:extLst>
          </p:cNvPr>
          <p:cNvGrpSpPr/>
          <p:nvPr/>
        </p:nvGrpSpPr>
        <p:grpSpPr>
          <a:xfrm>
            <a:off x="8934058" y="5315464"/>
            <a:ext cx="977342" cy="977339"/>
            <a:chOff x="392338" y="5357012"/>
            <a:chExt cx="977342" cy="977339"/>
          </a:xfrm>
        </p:grpSpPr>
        <p:sp>
          <p:nvSpPr>
            <p:cNvPr id="55" name="Freeform: Shape 111">
              <a:extLst>
                <a:ext uri="{FF2B5EF4-FFF2-40B4-BE49-F238E27FC236}">
                  <a16:creationId xmlns:a16="http://schemas.microsoft.com/office/drawing/2014/main" id="{BE532A7E-4BDF-483D-BE93-4A6C40B7DEA1}"/>
                </a:ext>
              </a:extLst>
            </p:cNvPr>
            <p:cNvSpPr/>
            <p:nvPr/>
          </p:nvSpPr>
          <p:spPr>
            <a:xfrm>
              <a:off x="392338" y="5357012"/>
              <a:ext cx="977342" cy="977339"/>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rgbClr val="9FBD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6" name="Freeform: Shape 24">
              <a:extLst>
                <a:ext uri="{FF2B5EF4-FFF2-40B4-BE49-F238E27FC236}">
                  <a16:creationId xmlns:a16="http://schemas.microsoft.com/office/drawing/2014/main" id="{8C671107-BCF5-4801-AB47-E1FB1FD8E0F1}"/>
                </a:ext>
              </a:extLst>
            </p:cNvPr>
            <p:cNvSpPr/>
            <p:nvPr/>
          </p:nvSpPr>
          <p:spPr>
            <a:xfrm>
              <a:off x="585422" y="5545388"/>
              <a:ext cx="534682" cy="540189"/>
            </a:xfrm>
            <a:custGeom>
              <a:avLst/>
              <a:gdLst/>
              <a:ahLst/>
              <a:cxnLst/>
              <a:rect l="l" t="t" r="r" b="b"/>
              <a:pathLst>
                <a:path w="228584" h="195927">
                  <a:moveTo>
                    <a:pt x="4080" y="163286"/>
                  </a:moveTo>
                  <a:lnTo>
                    <a:pt x="28561" y="163286"/>
                  </a:lnTo>
                  <a:cubicBezTo>
                    <a:pt x="29735" y="163312"/>
                    <a:pt x="30702" y="163705"/>
                    <a:pt x="31462" y="164465"/>
                  </a:cubicBezTo>
                  <a:cubicBezTo>
                    <a:pt x="32221" y="165225"/>
                    <a:pt x="32615" y="166192"/>
                    <a:pt x="32641" y="167366"/>
                  </a:cubicBezTo>
                  <a:lnTo>
                    <a:pt x="32641" y="191847"/>
                  </a:lnTo>
                  <a:cubicBezTo>
                    <a:pt x="32615" y="193021"/>
                    <a:pt x="32221" y="193988"/>
                    <a:pt x="31462" y="194747"/>
                  </a:cubicBezTo>
                  <a:cubicBezTo>
                    <a:pt x="30702" y="195507"/>
                    <a:pt x="29735" y="195900"/>
                    <a:pt x="28561" y="195927"/>
                  </a:cubicBezTo>
                  <a:lnTo>
                    <a:pt x="4080" y="195927"/>
                  </a:lnTo>
                  <a:cubicBezTo>
                    <a:pt x="2906" y="195900"/>
                    <a:pt x="1939" y="195507"/>
                    <a:pt x="1179" y="194747"/>
                  </a:cubicBezTo>
                  <a:cubicBezTo>
                    <a:pt x="420" y="193988"/>
                    <a:pt x="27" y="193021"/>
                    <a:pt x="0" y="191847"/>
                  </a:cubicBezTo>
                  <a:lnTo>
                    <a:pt x="0" y="167366"/>
                  </a:lnTo>
                  <a:cubicBezTo>
                    <a:pt x="27" y="166192"/>
                    <a:pt x="420" y="165225"/>
                    <a:pt x="1179" y="164465"/>
                  </a:cubicBezTo>
                  <a:cubicBezTo>
                    <a:pt x="1939" y="163705"/>
                    <a:pt x="2906" y="163312"/>
                    <a:pt x="4080" y="163286"/>
                  </a:cubicBezTo>
                  <a:close/>
                  <a:moveTo>
                    <a:pt x="53066" y="146957"/>
                  </a:moveTo>
                  <a:lnTo>
                    <a:pt x="77547" y="146957"/>
                  </a:lnTo>
                  <a:cubicBezTo>
                    <a:pt x="78721" y="146984"/>
                    <a:pt x="79688" y="147377"/>
                    <a:pt x="80447" y="148137"/>
                  </a:cubicBezTo>
                  <a:cubicBezTo>
                    <a:pt x="81207" y="148897"/>
                    <a:pt x="81600" y="149865"/>
                    <a:pt x="81627" y="151039"/>
                  </a:cubicBezTo>
                  <a:lnTo>
                    <a:pt x="81627" y="191847"/>
                  </a:lnTo>
                  <a:cubicBezTo>
                    <a:pt x="81600" y="193021"/>
                    <a:pt x="81207" y="193988"/>
                    <a:pt x="80447" y="194747"/>
                  </a:cubicBezTo>
                  <a:cubicBezTo>
                    <a:pt x="79688" y="195507"/>
                    <a:pt x="78721" y="195900"/>
                    <a:pt x="77547" y="195927"/>
                  </a:cubicBezTo>
                  <a:lnTo>
                    <a:pt x="53066" y="195927"/>
                  </a:lnTo>
                  <a:cubicBezTo>
                    <a:pt x="51892" y="195900"/>
                    <a:pt x="50925" y="195507"/>
                    <a:pt x="50165" y="194747"/>
                  </a:cubicBezTo>
                  <a:cubicBezTo>
                    <a:pt x="49405" y="193988"/>
                    <a:pt x="49012" y="193021"/>
                    <a:pt x="48986" y="191847"/>
                  </a:cubicBezTo>
                  <a:lnTo>
                    <a:pt x="48986" y="151039"/>
                  </a:lnTo>
                  <a:cubicBezTo>
                    <a:pt x="49012" y="149865"/>
                    <a:pt x="49405" y="148897"/>
                    <a:pt x="50165" y="148137"/>
                  </a:cubicBezTo>
                  <a:cubicBezTo>
                    <a:pt x="50925" y="147377"/>
                    <a:pt x="51892" y="146984"/>
                    <a:pt x="53066" y="146957"/>
                  </a:cubicBezTo>
                  <a:close/>
                  <a:moveTo>
                    <a:pt x="102052" y="114300"/>
                  </a:moveTo>
                  <a:lnTo>
                    <a:pt x="126532" y="114300"/>
                  </a:lnTo>
                  <a:cubicBezTo>
                    <a:pt x="127707" y="114326"/>
                    <a:pt x="128673" y="114720"/>
                    <a:pt x="129433" y="115480"/>
                  </a:cubicBezTo>
                  <a:cubicBezTo>
                    <a:pt x="130193" y="116240"/>
                    <a:pt x="130586" y="117207"/>
                    <a:pt x="130613" y="118382"/>
                  </a:cubicBezTo>
                  <a:lnTo>
                    <a:pt x="130613" y="191847"/>
                  </a:lnTo>
                  <a:cubicBezTo>
                    <a:pt x="130586" y="193021"/>
                    <a:pt x="130193" y="193988"/>
                    <a:pt x="129433" y="194747"/>
                  </a:cubicBezTo>
                  <a:cubicBezTo>
                    <a:pt x="128673" y="195507"/>
                    <a:pt x="127707" y="195900"/>
                    <a:pt x="126532" y="195927"/>
                  </a:cubicBezTo>
                  <a:lnTo>
                    <a:pt x="102052" y="195927"/>
                  </a:lnTo>
                  <a:cubicBezTo>
                    <a:pt x="100877" y="195900"/>
                    <a:pt x="99911" y="195507"/>
                    <a:pt x="99151" y="194747"/>
                  </a:cubicBezTo>
                  <a:cubicBezTo>
                    <a:pt x="98391" y="193988"/>
                    <a:pt x="97998" y="193021"/>
                    <a:pt x="97971" y="191847"/>
                  </a:cubicBezTo>
                  <a:lnTo>
                    <a:pt x="97971" y="118382"/>
                  </a:lnTo>
                  <a:cubicBezTo>
                    <a:pt x="97998" y="117207"/>
                    <a:pt x="98391" y="116240"/>
                    <a:pt x="99151" y="115480"/>
                  </a:cubicBezTo>
                  <a:cubicBezTo>
                    <a:pt x="99911" y="114720"/>
                    <a:pt x="100877" y="114326"/>
                    <a:pt x="102052" y="114300"/>
                  </a:cubicBezTo>
                  <a:close/>
                  <a:moveTo>
                    <a:pt x="151037" y="65314"/>
                  </a:moveTo>
                  <a:lnTo>
                    <a:pt x="175518" y="65314"/>
                  </a:lnTo>
                  <a:cubicBezTo>
                    <a:pt x="176692" y="65341"/>
                    <a:pt x="177659" y="65734"/>
                    <a:pt x="178419" y="66494"/>
                  </a:cubicBezTo>
                  <a:cubicBezTo>
                    <a:pt x="179179" y="67254"/>
                    <a:pt x="179572" y="68222"/>
                    <a:pt x="179598" y="69396"/>
                  </a:cubicBezTo>
                  <a:lnTo>
                    <a:pt x="179598" y="191847"/>
                  </a:lnTo>
                  <a:cubicBezTo>
                    <a:pt x="179572" y="193021"/>
                    <a:pt x="179179" y="193988"/>
                    <a:pt x="178419" y="194747"/>
                  </a:cubicBezTo>
                  <a:cubicBezTo>
                    <a:pt x="177659" y="195507"/>
                    <a:pt x="176692" y="195900"/>
                    <a:pt x="175518" y="195927"/>
                  </a:cubicBezTo>
                  <a:lnTo>
                    <a:pt x="151037" y="195927"/>
                  </a:lnTo>
                  <a:cubicBezTo>
                    <a:pt x="149863" y="195900"/>
                    <a:pt x="148896" y="195507"/>
                    <a:pt x="148137" y="194747"/>
                  </a:cubicBezTo>
                  <a:cubicBezTo>
                    <a:pt x="147377" y="193988"/>
                    <a:pt x="146984" y="193021"/>
                    <a:pt x="146957" y="191847"/>
                  </a:cubicBezTo>
                  <a:lnTo>
                    <a:pt x="146957" y="69396"/>
                  </a:lnTo>
                  <a:cubicBezTo>
                    <a:pt x="146984" y="68222"/>
                    <a:pt x="147377" y="67254"/>
                    <a:pt x="148137" y="66494"/>
                  </a:cubicBezTo>
                  <a:cubicBezTo>
                    <a:pt x="148896" y="65734"/>
                    <a:pt x="149863" y="65341"/>
                    <a:pt x="151037" y="65314"/>
                  </a:cubicBezTo>
                  <a:close/>
                  <a:moveTo>
                    <a:pt x="200023" y="0"/>
                  </a:moveTo>
                  <a:lnTo>
                    <a:pt x="224504" y="0"/>
                  </a:lnTo>
                  <a:cubicBezTo>
                    <a:pt x="225678" y="27"/>
                    <a:pt x="226645" y="420"/>
                    <a:pt x="227405" y="1180"/>
                  </a:cubicBezTo>
                  <a:cubicBezTo>
                    <a:pt x="228164" y="1940"/>
                    <a:pt x="228557" y="2907"/>
                    <a:pt x="228584" y="4082"/>
                  </a:cubicBezTo>
                  <a:lnTo>
                    <a:pt x="228584" y="191847"/>
                  </a:lnTo>
                  <a:cubicBezTo>
                    <a:pt x="228557" y="193021"/>
                    <a:pt x="228164" y="193988"/>
                    <a:pt x="227405" y="194747"/>
                  </a:cubicBezTo>
                  <a:cubicBezTo>
                    <a:pt x="226645" y="195507"/>
                    <a:pt x="225678" y="195900"/>
                    <a:pt x="224504" y="195927"/>
                  </a:cubicBezTo>
                  <a:lnTo>
                    <a:pt x="200023" y="195927"/>
                  </a:lnTo>
                  <a:cubicBezTo>
                    <a:pt x="198849" y="195900"/>
                    <a:pt x="197882" y="195507"/>
                    <a:pt x="197122" y="194747"/>
                  </a:cubicBezTo>
                  <a:cubicBezTo>
                    <a:pt x="196363" y="193988"/>
                    <a:pt x="195969" y="193021"/>
                    <a:pt x="195943" y="191847"/>
                  </a:cubicBezTo>
                  <a:lnTo>
                    <a:pt x="195943" y="4082"/>
                  </a:lnTo>
                  <a:cubicBezTo>
                    <a:pt x="195969" y="2907"/>
                    <a:pt x="196363" y="1940"/>
                    <a:pt x="197122" y="1180"/>
                  </a:cubicBezTo>
                  <a:cubicBezTo>
                    <a:pt x="197882" y="420"/>
                    <a:pt x="198849" y="27"/>
                    <a:pt x="200023"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pSp>
    </p:spTree>
    <p:extLst>
      <p:ext uri="{BB962C8B-B14F-4D97-AF65-F5344CB8AC3E}">
        <p14:creationId xmlns:p14="http://schemas.microsoft.com/office/powerpoint/2010/main" val="585946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DA55D-5398-48F1-827B-3B0DE39B4507}"/>
              </a:ext>
            </a:extLst>
          </p:cNvPr>
          <p:cNvSpPr>
            <a:spLocks noGrp="1"/>
          </p:cNvSpPr>
          <p:nvPr>
            <p:ph type="body" sz="quarter" idx="13"/>
          </p:nvPr>
        </p:nvSpPr>
        <p:spPr>
          <a:xfrm>
            <a:off x="1324630" y="999387"/>
            <a:ext cx="4783580" cy="717974"/>
          </a:xfrm>
        </p:spPr>
        <p:txBody>
          <a:bodyPr/>
          <a:lstStyle/>
          <a:p>
            <a:r>
              <a:rPr lang="en-GB" b="1" spc="-50" dirty="0">
                <a:solidFill>
                  <a:srgbClr val="EF942F"/>
                </a:solidFill>
                <a:latin typeface="Calibri Light" panose="020F0302020204030204"/>
              </a:rPr>
              <a:t>Loading Data - Ingest </a:t>
            </a:r>
            <a:endParaRPr lang="pl-PL" b="1" spc="-50" dirty="0">
              <a:solidFill>
                <a:srgbClr val="EF942F"/>
              </a:solidFill>
              <a:latin typeface="Calibri Light" panose="020F0302020204030204"/>
            </a:endParaRPr>
          </a:p>
        </p:txBody>
      </p:sp>
      <p:sp>
        <p:nvSpPr>
          <p:cNvPr id="15" name="Rectangle 14">
            <a:extLst>
              <a:ext uri="{FF2B5EF4-FFF2-40B4-BE49-F238E27FC236}">
                <a16:creationId xmlns:a16="http://schemas.microsoft.com/office/drawing/2014/main" id="{AF7BCF1C-918F-4A98-B869-D5A8EC3D8F7B}"/>
              </a:ext>
            </a:extLst>
          </p:cNvPr>
          <p:cNvSpPr/>
          <p:nvPr/>
        </p:nvSpPr>
        <p:spPr>
          <a:xfrm>
            <a:off x="3082232" y="3999942"/>
            <a:ext cx="5725554" cy="1895904"/>
          </a:xfrm>
          <a:prstGeom prst="rect">
            <a:avLst/>
          </a:prstGeom>
        </p:spPr>
        <p:txBody>
          <a:bodyPr wrap="square">
            <a:spAutoFit/>
          </a:bodyPr>
          <a:lstStyle/>
          <a:p>
            <a:r>
              <a:rPr lang="en-US" sz="3200" b="1" kern="0" dirty="0">
                <a:solidFill>
                  <a:schemeClr val="tx1">
                    <a:lumMod val="65000"/>
                    <a:lumOff val="35000"/>
                  </a:schemeClr>
                </a:solidFill>
              </a:rPr>
              <a:t>Challenges</a:t>
            </a:r>
          </a:p>
          <a:p>
            <a:pPr marL="708660" lvl="1" indent="-342900">
              <a:lnSpc>
                <a:spcPct val="90000"/>
              </a:lnSpc>
              <a:spcBef>
                <a:spcPts val="600"/>
              </a:spcBef>
              <a:buFont typeface="Arial" panose="020B0604020202020204" pitchFamily="34" charset="0"/>
              <a:buChar char="•"/>
            </a:pPr>
            <a:r>
              <a:rPr lang="en-US" sz="2400" dirty="0">
                <a:solidFill>
                  <a:srgbClr val="E8A565">
                    <a:lumMod val="75000"/>
                  </a:srgbClr>
                </a:solidFill>
                <a:latin typeface="Euphemia"/>
              </a:rPr>
              <a:t>More than 100 Queries</a:t>
            </a:r>
          </a:p>
          <a:p>
            <a:pPr marL="708660" lvl="1" indent="-342900">
              <a:lnSpc>
                <a:spcPct val="90000"/>
              </a:lnSpc>
              <a:spcBef>
                <a:spcPts val="600"/>
              </a:spcBef>
              <a:buFont typeface="Arial" panose="020B0604020202020204" pitchFamily="34" charset="0"/>
              <a:buChar char="•"/>
            </a:pPr>
            <a:r>
              <a:rPr lang="en-US" sz="2400" dirty="0">
                <a:solidFill>
                  <a:srgbClr val="E8A565">
                    <a:lumMod val="75000"/>
                  </a:srgbClr>
                </a:solidFill>
                <a:latin typeface="Euphemia"/>
              </a:rPr>
              <a:t>Incremental Load </a:t>
            </a:r>
          </a:p>
          <a:p>
            <a:r>
              <a:rPr lang="en-US" sz="3200" b="1" kern="0" dirty="0">
                <a:solidFill>
                  <a:prstClr val="black">
                    <a:lumMod val="65000"/>
                    <a:lumOff val="35000"/>
                  </a:prstClr>
                </a:solidFill>
              </a:rPr>
              <a:t> </a:t>
            </a:r>
            <a:endParaRPr lang="pl-PL" sz="3200" dirty="0"/>
          </a:p>
        </p:txBody>
      </p:sp>
      <p:grpSp>
        <p:nvGrpSpPr>
          <p:cNvPr id="25" name="Group 24">
            <a:extLst>
              <a:ext uri="{FF2B5EF4-FFF2-40B4-BE49-F238E27FC236}">
                <a16:creationId xmlns:a16="http://schemas.microsoft.com/office/drawing/2014/main" id="{335EAAFA-891A-43B6-8F22-ED1C56EBD9DC}"/>
              </a:ext>
            </a:extLst>
          </p:cNvPr>
          <p:cNvGrpSpPr/>
          <p:nvPr/>
        </p:nvGrpSpPr>
        <p:grpSpPr>
          <a:xfrm>
            <a:off x="2810382" y="2153692"/>
            <a:ext cx="7493586" cy="1599119"/>
            <a:chOff x="1286382" y="2153691"/>
            <a:chExt cx="7493586" cy="1599119"/>
          </a:xfrm>
        </p:grpSpPr>
        <p:pic>
          <p:nvPicPr>
            <p:cNvPr id="21" name="Picture 20">
              <a:extLst>
                <a:ext uri="{FF2B5EF4-FFF2-40B4-BE49-F238E27FC236}">
                  <a16:creationId xmlns:a16="http://schemas.microsoft.com/office/drawing/2014/main" id="{6455DBC8-1011-4EB7-93EF-8099C3D39FB7}"/>
                </a:ext>
              </a:extLst>
            </p:cNvPr>
            <p:cNvPicPr>
              <a:picLocks noChangeAspect="1"/>
            </p:cNvPicPr>
            <p:nvPr/>
          </p:nvPicPr>
          <p:blipFill>
            <a:blip r:embed="rId3"/>
            <a:stretch>
              <a:fillRect/>
            </a:stretch>
          </p:blipFill>
          <p:spPr>
            <a:xfrm>
              <a:off x="1318374" y="3288229"/>
              <a:ext cx="537039" cy="464581"/>
            </a:xfrm>
            <a:prstGeom prst="rect">
              <a:avLst/>
            </a:prstGeom>
          </p:spPr>
        </p:pic>
        <p:pic>
          <p:nvPicPr>
            <p:cNvPr id="6" name="Picture 5">
              <a:extLst>
                <a:ext uri="{FF2B5EF4-FFF2-40B4-BE49-F238E27FC236}">
                  <a16:creationId xmlns:a16="http://schemas.microsoft.com/office/drawing/2014/main" id="{10D992CE-FD20-4ECF-B132-3335DFFDB805}"/>
                </a:ext>
              </a:extLst>
            </p:cNvPr>
            <p:cNvPicPr>
              <a:picLocks noChangeAspect="1"/>
            </p:cNvPicPr>
            <p:nvPr/>
          </p:nvPicPr>
          <p:blipFill>
            <a:blip r:embed="rId4"/>
            <a:stretch>
              <a:fillRect/>
            </a:stretch>
          </p:blipFill>
          <p:spPr>
            <a:xfrm>
              <a:off x="1318374" y="2305048"/>
              <a:ext cx="1355601" cy="1019174"/>
            </a:xfrm>
            <a:prstGeom prst="rect">
              <a:avLst/>
            </a:prstGeom>
          </p:spPr>
        </p:pic>
        <p:pic>
          <p:nvPicPr>
            <p:cNvPr id="8" name="Picture 7">
              <a:extLst>
                <a:ext uri="{FF2B5EF4-FFF2-40B4-BE49-F238E27FC236}">
                  <a16:creationId xmlns:a16="http://schemas.microsoft.com/office/drawing/2014/main" id="{BFA957E3-18E3-4D04-BE0A-09EAC15DE4A6}"/>
                </a:ext>
              </a:extLst>
            </p:cNvPr>
            <p:cNvPicPr>
              <a:picLocks noChangeAspect="1"/>
            </p:cNvPicPr>
            <p:nvPr/>
          </p:nvPicPr>
          <p:blipFill>
            <a:blip r:embed="rId5"/>
            <a:stretch>
              <a:fillRect/>
            </a:stretch>
          </p:blipFill>
          <p:spPr>
            <a:xfrm>
              <a:off x="4041897" y="2243618"/>
              <a:ext cx="1709738" cy="1019175"/>
            </a:xfrm>
            <a:prstGeom prst="rect">
              <a:avLst/>
            </a:prstGeom>
          </p:spPr>
        </p:pic>
        <p:pic>
          <p:nvPicPr>
            <p:cNvPr id="10" name="Picture 9">
              <a:extLst>
                <a:ext uri="{FF2B5EF4-FFF2-40B4-BE49-F238E27FC236}">
                  <a16:creationId xmlns:a16="http://schemas.microsoft.com/office/drawing/2014/main" id="{32FA8180-1784-4447-8F6B-1C80DE8675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3786" y="2153691"/>
              <a:ext cx="1235374" cy="1235374"/>
            </a:xfrm>
            <a:prstGeom prst="rect">
              <a:avLst/>
            </a:prstGeom>
          </p:spPr>
        </p:pic>
        <p:cxnSp>
          <p:nvCxnSpPr>
            <p:cNvPr id="11" name="Straight Arrow Connector 10">
              <a:extLst>
                <a:ext uri="{FF2B5EF4-FFF2-40B4-BE49-F238E27FC236}">
                  <a16:creationId xmlns:a16="http://schemas.microsoft.com/office/drawing/2014/main" id="{37FF2052-11A0-42CD-963B-3CCBFA33D9D2}"/>
                </a:ext>
              </a:extLst>
            </p:cNvPr>
            <p:cNvCxnSpPr>
              <a:cxnSpLocks/>
            </p:cNvCxnSpPr>
            <p:nvPr/>
          </p:nvCxnSpPr>
          <p:spPr>
            <a:xfrm>
              <a:off x="2577146" y="2736533"/>
              <a:ext cx="138251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9F6A032D-FD8A-4F03-ADC6-3663B47D6D1D}"/>
                </a:ext>
              </a:extLst>
            </p:cNvPr>
            <p:cNvCxnSpPr>
              <a:cxnSpLocks/>
              <a:stCxn id="8" idx="3"/>
              <a:endCxn id="10" idx="1"/>
            </p:cNvCxnSpPr>
            <p:nvPr/>
          </p:nvCxnSpPr>
          <p:spPr>
            <a:xfrm>
              <a:off x="5751635" y="2753206"/>
              <a:ext cx="1532151" cy="181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6" name="Picture 15">
              <a:extLst>
                <a:ext uri="{FF2B5EF4-FFF2-40B4-BE49-F238E27FC236}">
                  <a16:creationId xmlns:a16="http://schemas.microsoft.com/office/drawing/2014/main" id="{CB632880-E536-48DF-90C4-54DBCB6479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9167" y="2919583"/>
              <a:ext cx="344936" cy="415652"/>
            </a:xfrm>
            <a:prstGeom prst="rect">
              <a:avLst/>
            </a:prstGeom>
          </p:spPr>
        </p:pic>
        <p:sp>
          <p:nvSpPr>
            <p:cNvPr id="17" name="TextBox 16">
              <a:extLst>
                <a:ext uri="{FF2B5EF4-FFF2-40B4-BE49-F238E27FC236}">
                  <a16:creationId xmlns:a16="http://schemas.microsoft.com/office/drawing/2014/main" id="{F2AA46AA-CB83-4C78-A34C-FBB31FEAD8D0}"/>
                </a:ext>
              </a:extLst>
            </p:cNvPr>
            <p:cNvSpPr txBox="1"/>
            <p:nvPr/>
          </p:nvSpPr>
          <p:spPr>
            <a:xfrm>
              <a:off x="2577146" y="2311913"/>
              <a:ext cx="1192378" cy="369332"/>
            </a:xfrm>
            <a:prstGeom prst="rect">
              <a:avLst/>
            </a:prstGeom>
            <a:noFill/>
          </p:spPr>
          <p:txBody>
            <a:bodyPr wrap="none" rtlCol="0">
              <a:spAutoFit/>
            </a:bodyPr>
            <a:lstStyle/>
            <a:p>
              <a:r>
                <a:rPr lang="en-GB" b="1" dirty="0">
                  <a:solidFill>
                    <a:schemeClr val="tx1">
                      <a:lumMod val="75000"/>
                      <a:lumOff val="25000"/>
                    </a:schemeClr>
                  </a:solidFill>
                </a:rPr>
                <a:t>SQL Query</a:t>
              </a:r>
              <a:endParaRPr lang="pl-PL" b="1" dirty="0">
                <a:solidFill>
                  <a:schemeClr val="tx1">
                    <a:lumMod val="75000"/>
                    <a:lumOff val="25000"/>
                  </a:schemeClr>
                </a:solidFill>
              </a:endParaRPr>
            </a:p>
          </p:txBody>
        </p:sp>
        <p:sp>
          <p:nvSpPr>
            <p:cNvPr id="19" name="TextBox 18">
              <a:extLst>
                <a:ext uri="{FF2B5EF4-FFF2-40B4-BE49-F238E27FC236}">
                  <a16:creationId xmlns:a16="http://schemas.microsoft.com/office/drawing/2014/main" id="{6F3F3E8B-FCA9-4430-8F19-BCE786C40E47}"/>
                </a:ext>
              </a:extLst>
            </p:cNvPr>
            <p:cNvSpPr txBox="1"/>
            <p:nvPr/>
          </p:nvSpPr>
          <p:spPr>
            <a:xfrm>
              <a:off x="7038786" y="3429000"/>
              <a:ext cx="1741182"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sp>
          <p:nvSpPr>
            <p:cNvPr id="20" name="TextBox 19">
              <a:extLst>
                <a:ext uri="{FF2B5EF4-FFF2-40B4-BE49-F238E27FC236}">
                  <a16:creationId xmlns:a16="http://schemas.microsoft.com/office/drawing/2014/main" id="{0F27C273-DF8E-4E32-9710-FBCFB44E7FBB}"/>
                </a:ext>
              </a:extLst>
            </p:cNvPr>
            <p:cNvSpPr txBox="1"/>
            <p:nvPr/>
          </p:nvSpPr>
          <p:spPr>
            <a:xfrm>
              <a:off x="3683724" y="3442894"/>
              <a:ext cx="2397342" cy="258532"/>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Factory</a:t>
              </a:r>
              <a:r>
                <a:rPr lang="en-GB" sz="1200" b="1" kern="0" dirty="0">
                  <a:solidFill>
                    <a:prstClr val="black">
                      <a:lumMod val="65000"/>
                      <a:lumOff val="35000"/>
                    </a:prstClr>
                  </a:solidFill>
                </a:rPr>
                <a:t> Copy Activity</a:t>
              </a:r>
              <a:endParaRPr lang="pl-PL" sz="1200" b="1" kern="0" dirty="0">
                <a:solidFill>
                  <a:prstClr val="black">
                    <a:lumMod val="65000"/>
                    <a:lumOff val="35000"/>
                  </a:prstClr>
                </a:solidFill>
              </a:endParaRPr>
            </a:p>
          </p:txBody>
        </p:sp>
        <p:sp>
          <p:nvSpPr>
            <p:cNvPr id="23" name="TextBox 22">
              <a:extLst>
                <a:ext uri="{FF2B5EF4-FFF2-40B4-BE49-F238E27FC236}">
                  <a16:creationId xmlns:a16="http://schemas.microsoft.com/office/drawing/2014/main" id="{E4040CB2-F8D4-485F-9C5A-81AA439919C6}"/>
                </a:ext>
              </a:extLst>
            </p:cNvPr>
            <p:cNvSpPr txBox="1"/>
            <p:nvPr/>
          </p:nvSpPr>
          <p:spPr>
            <a:xfrm>
              <a:off x="1286382" y="3434798"/>
              <a:ext cx="2397342" cy="258532"/>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ADF Self-hosted IR</a:t>
              </a:r>
              <a:endParaRPr lang="pl-PL" sz="1200" b="1" kern="0" dirty="0">
                <a:solidFill>
                  <a:prstClr val="black">
                    <a:lumMod val="65000"/>
                    <a:lumOff val="35000"/>
                  </a:prstClr>
                </a:solidFill>
              </a:endParaRPr>
            </a:p>
          </p:txBody>
        </p:sp>
        <p:sp>
          <p:nvSpPr>
            <p:cNvPr id="26" name="TextBox 25">
              <a:extLst>
                <a:ext uri="{FF2B5EF4-FFF2-40B4-BE49-F238E27FC236}">
                  <a16:creationId xmlns:a16="http://schemas.microsoft.com/office/drawing/2014/main" id="{AA03F960-06C5-4820-A359-3D24C6D5188C}"/>
                </a:ext>
              </a:extLst>
            </p:cNvPr>
            <p:cNvSpPr txBox="1"/>
            <p:nvPr/>
          </p:nvSpPr>
          <p:spPr>
            <a:xfrm>
              <a:off x="6081066" y="2366638"/>
              <a:ext cx="935705" cy="369332"/>
            </a:xfrm>
            <a:prstGeom prst="rect">
              <a:avLst/>
            </a:prstGeom>
            <a:noFill/>
          </p:spPr>
          <p:txBody>
            <a:bodyPr wrap="none" rtlCol="0">
              <a:spAutoFit/>
            </a:bodyPr>
            <a:lstStyle/>
            <a:p>
              <a:r>
                <a:rPr lang="en-GB" b="1" dirty="0">
                  <a:solidFill>
                    <a:schemeClr val="tx1">
                      <a:lumMod val="75000"/>
                      <a:lumOff val="25000"/>
                    </a:schemeClr>
                  </a:solidFill>
                </a:rPr>
                <a:t>CSV File</a:t>
              </a:r>
              <a:endParaRPr lang="pl-PL" b="1" dirty="0">
                <a:solidFill>
                  <a:schemeClr val="tx1">
                    <a:lumMod val="75000"/>
                    <a:lumOff val="25000"/>
                  </a:schemeClr>
                </a:solidFill>
              </a:endParaRPr>
            </a:p>
          </p:txBody>
        </p:sp>
      </p:grpSp>
    </p:spTree>
    <p:extLst>
      <p:ext uri="{BB962C8B-B14F-4D97-AF65-F5344CB8AC3E}">
        <p14:creationId xmlns:p14="http://schemas.microsoft.com/office/powerpoint/2010/main" val="395366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DA55D-5398-48F1-827B-3B0DE39B4507}"/>
              </a:ext>
            </a:extLst>
          </p:cNvPr>
          <p:cNvSpPr>
            <a:spLocks noGrp="1"/>
          </p:cNvSpPr>
          <p:nvPr>
            <p:ph type="body" sz="quarter" idx="13"/>
          </p:nvPr>
        </p:nvSpPr>
        <p:spPr>
          <a:xfrm>
            <a:off x="1248566" y="1031148"/>
            <a:ext cx="4783580" cy="717974"/>
          </a:xfrm>
        </p:spPr>
        <p:txBody>
          <a:bodyPr/>
          <a:lstStyle/>
          <a:p>
            <a:r>
              <a:rPr lang="en-GB" b="1" spc="-50" dirty="0">
                <a:solidFill>
                  <a:srgbClr val="EF942F"/>
                </a:solidFill>
                <a:latin typeface="Calibri Light" panose="020F0302020204030204"/>
              </a:rPr>
              <a:t>Loading Data - Ingest </a:t>
            </a:r>
            <a:endParaRPr lang="pl-PL" b="1" spc="-50" dirty="0">
              <a:solidFill>
                <a:srgbClr val="EF942F"/>
              </a:solidFill>
              <a:latin typeface="Calibri Light" panose="020F0302020204030204"/>
            </a:endParaRPr>
          </a:p>
        </p:txBody>
      </p:sp>
      <p:pic>
        <p:nvPicPr>
          <p:cNvPr id="5" name="Picture 4">
            <a:extLst>
              <a:ext uri="{FF2B5EF4-FFF2-40B4-BE49-F238E27FC236}">
                <a16:creationId xmlns:a16="http://schemas.microsoft.com/office/drawing/2014/main" id="{CC0EE92B-9F0D-4B3A-A97E-1ABE2FC07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290" y="4488660"/>
            <a:ext cx="1146695" cy="1146695"/>
          </a:xfrm>
          <a:prstGeom prst="rect">
            <a:avLst/>
          </a:prstGeom>
        </p:spPr>
      </p:pic>
      <p:cxnSp>
        <p:nvCxnSpPr>
          <p:cNvPr id="9" name="Straight Arrow Connector 8">
            <a:extLst>
              <a:ext uri="{FF2B5EF4-FFF2-40B4-BE49-F238E27FC236}">
                <a16:creationId xmlns:a16="http://schemas.microsoft.com/office/drawing/2014/main" id="{68D37B0C-9C47-4410-A9F9-445834DCCA48}"/>
              </a:ext>
            </a:extLst>
          </p:cNvPr>
          <p:cNvCxnSpPr>
            <a:cxnSpLocks/>
          </p:cNvCxnSpPr>
          <p:nvPr/>
        </p:nvCxnSpPr>
        <p:spPr>
          <a:xfrm flipV="1">
            <a:off x="4472940" y="2474663"/>
            <a:ext cx="0" cy="19897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DE00D19F-0541-4DC6-A9FA-3453BB5CF73F}"/>
              </a:ext>
            </a:extLst>
          </p:cNvPr>
          <p:cNvSpPr txBox="1"/>
          <p:nvPr/>
        </p:nvSpPr>
        <p:spPr>
          <a:xfrm>
            <a:off x="2253496" y="5659647"/>
            <a:ext cx="5683094" cy="646331"/>
          </a:xfrm>
          <a:prstGeom prst="rect">
            <a:avLst/>
          </a:prstGeom>
          <a:noFill/>
        </p:spPr>
        <p:txBody>
          <a:bodyPr wrap="none" rtlCol="0">
            <a:spAutoFit/>
          </a:bodyPr>
          <a:lstStyle/>
          <a:p>
            <a:r>
              <a:rPr lang="en-GB" dirty="0">
                <a:solidFill>
                  <a:schemeClr val="tx1">
                    <a:lumMod val="75000"/>
                    <a:lumOff val="25000"/>
                  </a:schemeClr>
                </a:solidFill>
              </a:rPr>
              <a:t>Query = Where (</a:t>
            </a:r>
            <a:r>
              <a:rPr lang="en-GB" b="1" dirty="0" err="1">
                <a:solidFill>
                  <a:schemeClr val="tx1">
                    <a:lumMod val="65000"/>
                    <a:lumOff val="35000"/>
                  </a:schemeClr>
                </a:solidFill>
              </a:rPr>
              <a:t>InsertedDate</a:t>
            </a:r>
            <a:r>
              <a:rPr lang="en-GB" dirty="0">
                <a:solidFill>
                  <a:schemeClr val="tx1">
                    <a:lumMod val="75000"/>
                    <a:lumOff val="25000"/>
                  </a:schemeClr>
                </a:solidFill>
              </a:rPr>
              <a:t> Between </a:t>
            </a:r>
            <a:r>
              <a:rPr lang="en-GB" b="1" dirty="0" err="1">
                <a:solidFill>
                  <a:srgbClr val="FF5F00"/>
                </a:solidFill>
              </a:rPr>
              <a:t>LastLoad</a:t>
            </a:r>
            <a:r>
              <a:rPr lang="en-GB" dirty="0">
                <a:solidFill>
                  <a:schemeClr val="tx1">
                    <a:lumMod val="75000"/>
                    <a:lumOff val="25000"/>
                  </a:schemeClr>
                </a:solidFill>
              </a:rPr>
              <a:t> and </a:t>
            </a:r>
            <a:r>
              <a:rPr lang="en-GB" b="1" dirty="0">
                <a:solidFill>
                  <a:srgbClr val="FF5F00"/>
                </a:solidFill>
              </a:rPr>
              <a:t>Now</a:t>
            </a:r>
            <a:r>
              <a:rPr lang="en-GB" dirty="0">
                <a:solidFill>
                  <a:schemeClr val="tx1">
                    <a:lumMod val="75000"/>
                    <a:lumOff val="25000"/>
                  </a:schemeClr>
                </a:solidFill>
              </a:rPr>
              <a:t>)</a:t>
            </a:r>
            <a:endParaRPr lang="pl-PL" dirty="0">
              <a:solidFill>
                <a:schemeClr val="tx1">
                  <a:lumMod val="75000"/>
                  <a:lumOff val="25000"/>
                </a:schemeClr>
              </a:solidFill>
            </a:endParaRPr>
          </a:p>
          <a:p>
            <a:r>
              <a:rPr lang="en-GB" dirty="0">
                <a:solidFill>
                  <a:schemeClr val="tx1">
                    <a:lumMod val="75000"/>
                    <a:lumOff val="25000"/>
                  </a:schemeClr>
                </a:solidFill>
              </a:rPr>
              <a:t> </a:t>
            </a:r>
          </a:p>
        </p:txBody>
      </p:sp>
      <p:grpSp>
        <p:nvGrpSpPr>
          <p:cNvPr id="37" name="Group 36">
            <a:extLst>
              <a:ext uri="{FF2B5EF4-FFF2-40B4-BE49-F238E27FC236}">
                <a16:creationId xmlns:a16="http://schemas.microsoft.com/office/drawing/2014/main" id="{6C542856-7998-4F6B-92BC-BFA6869F1824}"/>
              </a:ext>
            </a:extLst>
          </p:cNvPr>
          <p:cNvGrpSpPr/>
          <p:nvPr/>
        </p:nvGrpSpPr>
        <p:grpSpPr>
          <a:xfrm>
            <a:off x="2164395" y="1822385"/>
            <a:ext cx="8132746" cy="3076029"/>
            <a:chOff x="640395" y="1822384"/>
            <a:chExt cx="8132746" cy="3076029"/>
          </a:xfrm>
        </p:grpSpPr>
        <p:sp>
          <p:nvSpPr>
            <p:cNvPr id="13" name="Rectangle 12">
              <a:extLst>
                <a:ext uri="{FF2B5EF4-FFF2-40B4-BE49-F238E27FC236}">
                  <a16:creationId xmlns:a16="http://schemas.microsoft.com/office/drawing/2014/main" id="{2B27DCF0-FCB8-4C46-A34E-CCC621750E87}"/>
                </a:ext>
              </a:extLst>
            </p:cNvPr>
            <p:cNvSpPr/>
            <p:nvPr/>
          </p:nvSpPr>
          <p:spPr>
            <a:xfrm>
              <a:off x="640395" y="1822384"/>
              <a:ext cx="7863525" cy="2437196"/>
            </a:xfrm>
            <a:prstGeom prst="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a:p>
          </p:txBody>
        </p:sp>
        <p:pic>
          <p:nvPicPr>
            <p:cNvPr id="19" name="Picture 18">
              <a:extLst>
                <a:ext uri="{FF2B5EF4-FFF2-40B4-BE49-F238E27FC236}">
                  <a16:creationId xmlns:a16="http://schemas.microsoft.com/office/drawing/2014/main" id="{AC580032-1544-4238-8D19-C4F183359376}"/>
                </a:ext>
              </a:extLst>
            </p:cNvPr>
            <p:cNvPicPr>
              <a:picLocks noChangeAspect="1"/>
            </p:cNvPicPr>
            <p:nvPr/>
          </p:nvPicPr>
          <p:blipFill>
            <a:blip r:embed="rId4"/>
            <a:stretch>
              <a:fillRect/>
            </a:stretch>
          </p:blipFill>
          <p:spPr>
            <a:xfrm>
              <a:off x="6884333" y="3825534"/>
              <a:ext cx="1888808" cy="1072879"/>
            </a:xfrm>
            <a:prstGeom prst="rect">
              <a:avLst/>
            </a:prstGeom>
          </p:spPr>
        </p:pic>
        <p:sp>
          <p:nvSpPr>
            <p:cNvPr id="20" name="Rectangle 19">
              <a:extLst>
                <a:ext uri="{FF2B5EF4-FFF2-40B4-BE49-F238E27FC236}">
                  <a16:creationId xmlns:a16="http://schemas.microsoft.com/office/drawing/2014/main" id="{7E907A27-AE27-4A95-B120-77F3067C4302}"/>
                </a:ext>
              </a:extLst>
            </p:cNvPr>
            <p:cNvSpPr/>
            <p:nvPr/>
          </p:nvSpPr>
          <p:spPr>
            <a:xfrm>
              <a:off x="5753895" y="4311995"/>
              <a:ext cx="1130438" cy="461665"/>
            </a:xfrm>
            <a:prstGeom prst="rect">
              <a:avLst/>
            </a:prstGeom>
          </p:spPr>
          <p:txBody>
            <a:bodyPr wrap="none">
              <a:spAutoFit/>
            </a:bodyPr>
            <a:lstStyle/>
            <a:p>
              <a:r>
                <a:rPr lang="en-GB" sz="2400" b="1" dirty="0">
                  <a:solidFill>
                    <a:srgbClr val="FF5F00"/>
                  </a:solidFill>
                </a:rPr>
                <a:t>20 DOP</a:t>
              </a:r>
              <a:endParaRPr lang="pl-PL" b="1" dirty="0">
                <a:solidFill>
                  <a:srgbClr val="FF5F00"/>
                </a:solidFill>
              </a:endParaRPr>
            </a:p>
          </p:txBody>
        </p:sp>
      </p:grpSp>
      <p:grpSp>
        <p:nvGrpSpPr>
          <p:cNvPr id="22" name="Group 21">
            <a:extLst>
              <a:ext uri="{FF2B5EF4-FFF2-40B4-BE49-F238E27FC236}">
                <a16:creationId xmlns:a16="http://schemas.microsoft.com/office/drawing/2014/main" id="{47BAC80C-4D0C-440C-9B91-4164CE35DB03}"/>
              </a:ext>
            </a:extLst>
          </p:cNvPr>
          <p:cNvGrpSpPr/>
          <p:nvPr/>
        </p:nvGrpSpPr>
        <p:grpSpPr>
          <a:xfrm>
            <a:off x="2421762" y="1856977"/>
            <a:ext cx="7493586" cy="1599119"/>
            <a:chOff x="1286382" y="2153691"/>
            <a:chExt cx="7493586" cy="1599119"/>
          </a:xfrm>
        </p:grpSpPr>
        <p:pic>
          <p:nvPicPr>
            <p:cNvPr id="23" name="Picture 22">
              <a:extLst>
                <a:ext uri="{FF2B5EF4-FFF2-40B4-BE49-F238E27FC236}">
                  <a16:creationId xmlns:a16="http://schemas.microsoft.com/office/drawing/2014/main" id="{5D27C166-9515-4167-8BB4-E4A6E140712E}"/>
                </a:ext>
              </a:extLst>
            </p:cNvPr>
            <p:cNvPicPr>
              <a:picLocks noChangeAspect="1"/>
            </p:cNvPicPr>
            <p:nvPr/>
          </p:nvPicPr>
          <p:blipFill>
            <a:blip r:embed="rId5"/>
            <a:stretch>
              <a:fillRect/>
            </a:stretch>
          </p:blipFill>
          <p:spPr>
            <a:xfrm>
              <a:off x="1318374" y="3288229"/>
              <a:ext cx="537039" cy="464581"/>
            </a:xfrm>
            <a:prstGeom prst="rect">
              <a:avLst/>
            </a:prstGeom>
          </p:spPr>
        </p:pic>
        <p:pic>
          <p:nvPicPr>
            <p:cNvPr id="24" name="Picture 23">
              <a:extLst>
                <a:ext uri="{FF2B5EF4-FFF2-40B4-BE49-F238E27FC236}">
                  <a16:creationId xmlns:a16="http://schemas.microsoft.com/office/drawing/2014/main" id="{C5510E03-BF10-47E1-9324-C7CD101615B5}"/>
                </a:ext>
              </a:extLst>
            </p:cNvPr>
            <p:cNvPicPr>
              <a:picLocks noChangeAspect="1"/>
            </p:cNvPicPr>
            <p:nvPr/>
          </p:nvPicPr>
          <p:blipFill>
            <a:blip r:embed="rId6"/>
            <a:stretch>
              <a:fillRect/>
            </a:stretch>
          </p:blipFill>
          <p:spPr>
            <a:xfrm>
              <a:off x="1318374" y="2305048"/>
              <a:ext cx="1355601" cy="1019174"/>
            </a:xfrm>
            <a:prstGeom prst="rect">
              <a:avLst/>
            </a:prstGeom>
          </p:spPr>
        </p:pic>
        <p:pic>
          <p:nvPicPr>
            <p:cNvPr id="25" name="Picture 24">
              <a:extLst>
                <a:ext uri="{FF2B5EF4-FFF2-40B4-BE49-F238E27FC236}">
                  <a16:creationId xmlns:a16="http://schemas.microsoft.com/office/drawing/2014/main" id="{FAC4F7F6-BBF3-4FEC-A8B7-E54F8AB8F6E0}"/>
                </a:ext>
              </a:extLst>
            </p:cNvPr>
            <p:cNvPicPr>
              <a:picLocks noChangeAspect="1"/>
            </p:cNvPicPr>
            <p:nvPr/>
          </p:nvPicPr>
          <p:blipFill>
            <a:blip r:embed="rId7"/>
            <a:stretch>
              <a:fillRect/>
            </a:stretch>
          </p:blipFill>
          <p:spPr>
            <a:xfrm>
              <a:off x="4041897" y="2243618"/>
              <a:ext cx="1709738" cy="1019175"/>
            </a:xfrm>
            <a:prstGeom prst="rect">
              <a:avLst/>
            </a:prstGeom>
          </p:spPr>
        </p:pic>
        <p:pic>
          <p:nvPicPr>
            <p:cNvPr id="26" name="Picture 25">
              <a:extLst>
                <a:ext uri="{FF2B5EF4-FFF2-40B4-BE49-F238E27FC236}">
                  <a16:creationId xmlns:a16="http://schemas.microsoft.com/office/drawing/2014/main" id="{AAEBEFB2-FEBE-4AF3-A484-397E0C0D4BB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83786" y="2153691"/>
              <a:ext cx="1235374" cy="1235374"/>
            </a:xfrm>
            <a:prstGeom prst="rect">
              <a:avLst/>
            </a:prstGeom>
          </p:spPr>
        </p:pic>
        <p:cxnSp>
          <p:nvCxnSpPr>
            <p:cNvPr id="27" name="Straight Arrow Connector 26">
              <a:extLst>
                <a:ext uri="{FF2B5EF4-FFF2-40B4-BE49-F238E27FC236}">
                  <a16:creationId xmlns:a16="http://schemas.microsoft.com/office/drawing/2014/main" id="{B6DA0E9D-7B96-459C-AD0C-D9DF998D0975}"/>
                </a:ext>
              </a:extLst>
            </p:cNvPr>
            <p:cNvCxnSpPr>
              <a:cxnSpLocks/>
            </p:cNvCxnSpPr>
            <p:nvPr/>
          </p:nvCxnSpPr>
          <p:spPr>
            <a:xfrm>
              <a:off x="2577146" y="2736533"/>
              <a:ext cx="138251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88FEE1C1-8A62-4B2F-8503-6B0F98053651}"/>
                </a:ext>
              </a:extLst>
            </p:cNvPr>
            <p:cNvCxnSpPr>
              <a:cxnSpLocks/>
              <a:stCxn id="25" idx="3"/>
              <a:endCxn id="26" idx="1"/>
            </p:cNvCxnSpPr>
            <p:nvPr/>
          </p:nvCxnSpPr>
          <p:spPr>
            <a:xfrm>
              <a:off x="5751635" y="2753206"/>
              <a:ext cx="1532151" cy="181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9" name="Picture 28">
              <a:extLst>
                <a:ext uri="{FF2B5EF4-FFF2-40B4-BE49-F238E27FC236}">
                  <a16:creationId xmlns:a16="http://schemas.microsoft.com/office/drawing/2014/main" id="{6D96EC21-0E98-4AF2-ACFA-1375D3CD35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79167" y="2919583"/>
              <a:ext cx="344936" cy="415652"/>
            </a:xfrm>
            <a:prstGeom prst="rect">
              <a:avLst/>
            </a:prstGeom>
          </p:spPr>
        </p:pic>
        <p:sp>
          <p:nvSpPr>
            <p:cNvPr id="30" name="TextBox 29">
              <a:extLst>
                <a:ext uri="{FF2B5EF4-FFF2-40B4-BE49-F238E27FC236}">
                  <a16:creationId xmlns:a16="http://schemas.microsoft.com/office/drawing/2014/main" id="{FDBDDA9A-8588-4C32-8D0D-7ED9B9E41D9E}"/>
                </a:ext>
              </a:extLst>
            </p:cNvPr>
            <p:cNvSpPr txBox="1"/>
            <p:nvPr/>
          </p:nvSpPr>
          <p:spPr>
            <a:xfrm>
              <a:off x="2577146" y="2311913"/>
              <a:ext cx="1192378" cy="369332"/>
            </a:xfrm>
            <a:prstGeom prst="rect">
              <a:avLst/>
            </a:prstGeom>
            <a:noFill/>
          </p:spPr>
          <p:txBody>
            <a:bodyPr wrap="none" rtlCol="0">
              <a:spAutoFit/>
            </a:bodyPr>
            <a:lstStyle/>
            <a:p>
              <a:r>
                <a:rPr lang="en-GB" b="1" dirty="0">
                  <a:solidFill>
                    <a:schemeClr val="tx1">
                      <a:lumMod val="75000"/>
                      <a:lumOff val="25000"/>
                    </a:schemeClr>
                  </a:solidFill>
                </a:rPr>
                <a:t>SQL Query</a:t>
              </a:r>
              <a:endParaRPr lang="pl-PL" b="1" dirty="0">
                <a:solidFill>
                  <a:schemeClr val="tx1">
                    <a:lumMod val="75000"/>
                    <a:lumOff val="25000"/>
                  </a:schemeClr>
                </a:solidFill>
              </a:endParaRPr>
            </a:p>
          </p:txBody>
        </p:sp>
        <p:sp>
          <p:nvSpPr>
            <p:cNvPr id="31" name="TextBox 30">
              <a:extLst>
                <a:ext uri="{FF2B5EF4-FFF2-40B4-BE49-F238E27FC236}">
                  <a16:creationId xmlns:a16="http://schemas.microsoft.com/office/drawing/2014/main" id="{5AE2CFD8-ADA0-45F4-95E8-A8B9DAD8E4D4}"/>
                </a:ext>
              </a:extLst>
            </p:cNvPr>
            <p:cNvSpPr txBox="1"/>
            <p:nvPr/>
          </p:nvSpPr>
          <p:spPr>
            <a:xfrm>
              <a:off x="7038786" y="3429000"/>
              <a:ext cx="1741182" cy="258532"/>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Data </a:t>
              </a:r>
              <a:r>
                <a:rPr lang="en-GB" sz="1200" b="1" kern="0" dirty="0">
                  <a:solidFill>
                    <a:prstClr val="black">
                      <a:lumMod val="65000"/>
                      <a:lumOff val="35000"/>
                    </a:prstClr>
                  </a:solidFill>
                </a:rPr>
                <a:t>Lake Storage</a:t>
              </a:r>
            </a:p>
          </p:txBody>
        </p:sp>
        <p:sp>
          <p:nvSpPr>
            <p:cNvPr id="32" name="TextBox 31">
              <a:extLst>
                <a:ext uri="{FF2B5EF4-FFF2-40B4-BE49-F238E27FC236}">
                  <a16:creationId xmlns:a16="http://schemas.microsoft.com/office/drawing/2014/main" id="{E8B4004E-A5AF-4A47-AEBC-978910E1E7B0}"/>
                </a:ext>
              </a:extLst>
            </p:cNvPr>
            <p:cNvSpPr txBox="1"/>
            <p:nvPr/>
          </p:nvSpPr>
          <p:spPr>
            <a:xfrm>
              <a:off x="3683724" y="3442894"/>
              <a:ext cx="2397342" cy="258532"/>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 Data Factory</a:t>
              </a:r>
              <a:r>
                <a:rPr lang="en-GB" sz="1200" b="1" kern="0" dirty="0">
                  <a:solidFill>
                    <a:prstClr val="black">
                      <a:lumMod val="65000"/>
                      <a:lumOff val="35000"/>
                    </a:prstClr>
                  </a:solidFill>
                </a:rPr>
                <a:t> Copy Activity</a:t>
              </a:r>
              <a:endParaRPr lang="pl-PL" sz="1200" b="1" kern="0" dirty="0">
                <a:solidFill>
                  <a:prstClr val="black">
                    <a:lumMod val="65000"/>
                    <a:lumOff val="35000"/>
                  </a:prstClr>
                </a:solidFill>
              </a:endParaRPr>
            </a:p>
          </p:txBody>
        </p:sp>
        <p:sp>
          <p:nvSpPr>
            <p:cNvPr id="33" name="TextBox 32">
              <a:extLst>
                <a:ext uri="{FF2B5EF4-FFF2-40B4-BE49-F238E27FC236}">
                  <a16:creationId xmlns:a16="http://schemas.microsoft.com/office/drawing/2014/main" id="{D45A2A19-7C6F-4342-8813-0D27C8CBDAE2}"/>
                </a:ext>
              </a:extLst>
            </p:cNvPr>
            <p:cNvSpPr txBox="1"/>
            <p:nvPr/>
          </p:nvSpPr>
          <p:spPr>
            <a:xfrm>
              <a:off x="1286382" y="3434798"/>
              <a:ext cx="2397342" cy="258532"/>
            </a:xfrm>
            <a:prstGeom prst="rect">
              <a:avLst/>
            </a:prstGeom>
            <a:noFill/>
          </p:spPr>
          <p:txBody>
            <a:bodyPr wrap="square" rtlCol="0">
              <a:spAutoFit/>
            </a:bodyPr>
            <a:lstStyle/>
            <a:p>
              <a:pPr algn="ctr" defTabSz="514350">
                <a:lnSpc>
                  <a:spcPct val="90000"/>
                </a:lnSpc>
                <a:defRPr/>
              </a:pPr>
              <a:r>
                <a:rPr lang="en-GB" sz="1200" b="1" kern="0" dirty="0">
                  <a:solidFill>
                    <a:prstClr val="black">
                      <a:lumMod val="65000"/>
                      <a:lumOff val="35000"/>
                    </a:prstClr>
                  </a:solidFill>
                </a:rPr>
                <a:t>ADF Self-hosted IR</a:t>
              </a:r>
              <a:endParaRPr lang="pl-PL" sz="1200" b="1" kern="0" dirty="0">
                <a:solidFill>
                  <a:prstClr val="black">
                    <a:lumMod val="65000"/>
                    <a:lumOff val="35000"/>
                  </a:prstClr>
                </a:solidFill>
              </a:endParaRPr>
            </a:p>
          </p:txBody>
        </p:sp>
        <p:sp>
          <p:nvSpPr>
            <p:cNvPr id="34" name="TextBox 33">
              <a:extLst>
                <a:ext uri="{FF2B5EF4-FFF2-40B4-BE49-F238E27FC236}">
                  <a16:creationId xmlns:a16="http://schemas.microsoft.com/office/drawing/2014/main" id="{D85F3DA2-8756-4282-94DE-24CAC609C542}"/>
                </a:ext>
              </a:extLst>
            </p:cNvPr>
            <p:cNvSpPr txBox="1"/>
            <p:nvPr/>
          </p:nvSpPr>
          <p:spPr>
            <a:xfrm>
              <a:off x="6081066" y="2366638"/>
              <a:ext cx="935705" cy="369332"/>
            </a:xfrm>
            <a:prstGeom prst="rect">
              <a:avLst/>
            </a:prstGeom>
            <a:noFill/>
          </p:spPr>
          <p:txBody>
            <a:bodyPr wrap="none" rtlCol="0">
              <a:spAutoFit/>
            </a:bodyPr>
            <a:lstStyle/>
            <a:p>
              <a:r>
                <a:rPr lang="en-GB" b="1" dirty="0">
                  <a:solidFill>
                    <a:schemeClr val="tx1">
                      <a:lumMod val="75000"/>
                      <a:lumOff val="25000"/>
                    </a:schemeClr>
                  </a:solidFill>
                </a:rPr>
                <a:t>CSV File</a:t>
              </a:r>
              <a:endParaRPr lang="pl-PL" b="1" dirty="0">
                <a:solidFill>
                  <a:schemeClr val="tx1">
                    <a:lumMod val="75000"/>
                    <a:lumOff val="25000"/>
                  </a:schemeClr>
                </a:solidFill>
              </a:endParaRPr>
            </a:p>
          </p:txBody>
        </p:sp>
      </p:grpSp>
    </p:spTree>
    <p:extLst>
      <p:ext uri="{BB962C8B-B14F-4D97-AF65-F5344CB8AC3E}">
        <p14:creationId xmlns:p14="http://schemas.microsoft.com/office/powerpoint/2010/main" val="278565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49141E-4E4E-4CCC-BE8E-A015DB49AF03}"/>
              </a:ext>
            </a:extLst>
          </p:cNvPr>
          <p:cNvSpPr>
            <a:spLocks noGrp="1"/>
          </p:cNvSpPr>
          <p:nvPr>
            <p:ph type="body" sz="quarter" idx="13"/>
          </p:nvPr>
        </p:nvSpPr>
        <p:spPr>
          <a:xfrm>
            <a:off x="836682" y="1046125"/>
            <a:ext cx="5944385" cy="717974"/>
          </a:xfrm>
        </p:spPr>
        <p:txBody>
          <a:bodyPr/>
          <a:lstStyle/>
          <a:p>
            <a:pPr lvl="0"/>
            <a:r>
              <a:rPr lang="en-GB" b="1" spc="-50" dirty="0">
                <a:solidFill>
                  <a:srgbClr val="EF942F"/>
                </a:solidFill>
                <a:latin typeface="Calibri Light" panose="020F0302020204030204"/>
              </a:rPr>
              <a:t>Data Processing - Analyse </a:t>
            </a:r>
            <a:endParaRPr lang="pl-PL" b="1" spc="-50" dirty="0">
              <a:solidFill>
                <a:srgbClr val="EF942F"/>
              </a:solidFill>
              <a:latin typeface="Calibri Light" panose="020F0302020204030204"/>
            </a:endParaRPr>
          </a:p>
          <a:p>
            <a:endParaRPr lang="pl-PL" dirty="0"/>
          </a:p>
        </p:txBody>
      </p:sp>
      <p:grpSp>
        <p:nvGrpSpPr>
          <p:cNvPr id="4" name="Group 3">
            <a:extLst>
              <a:ext uri="{FF2B5EF4-FFF2-40B4-BE49-F238E27FC236}">
                <a16:creationId xmlns:a16="http://schemas.microsoft.com/office/drawing/2014/main" id="{33486888-C59A-4C83-8F4D-62F5D0B084DD}"/>
              </a:ext>
            </a:extLst>
          </p:cNvPr>
          <p:cNvGrpSpPr/>
          <p:nvPr/>
        </p:nvGrpSpPr>
        <p:grpSpPr>
          <a:xfrm>
            <a:off x="8383126" y="1720610"/>
            <a:ext cx="1290799" cy="1578514"/>
            <a:chOff x="2242718" y="4099646"/>
            <a:chExt cx="1086444" cy="965303"/>
          </a:xfrm>
        </p:grpSpPr>
        <p:sp>
          <p:nvSpPr>
            <p:cNvPr id="5" name="TextBox 4">
              <a:extLst>
                <a:ext uri="{FF2B5EF4-FFF2-40B4-BE49-F238E27FC236}">
                  <a16:creationId xmlns:a16="http://schemas.microsoft.com/office/drawing/2014/main" id="{33901AD3-4339-4B87-8C92-1275E3D12A5B}"/>
                </a:ext>
              </a:extLst>
            </p:cNvPr>
            <p:cNvSpPr txBox="1"/>
            <p:nvPr/>
          </p:nvSpPr>
          <p:spPr>
            <a:xfrm>
              <a:off x="2242718" y="4906850"/>
              <a:ext cx="1025678" cy="158099"/>
            </a:xfrm>
            <a:prstGeom prst="rect">
              <a:avLst/>
            </a:prstGeom>
            <a:noFill/>
          </p:spPr>
          <p:txBody>
            <a:bodyPr wrap="none" rtlCol="0">
              <a:spAutoFit/>
            </a:bodyPr>
            <a:lstStyle/>
            <a:p>
              <a:pPr defTabSz="514350">
                <a:lnSpc>
                  <a:spcPct val="90000"/>
                </a:lnSpc>
                <a:defRPr/>
              </a:pPr>
              <a:r>
                <a:rPr lang="pl-PL" sz="1200" b="1" kern="0" dirty="0">
                  <a:solidFill>
                    <a:prstClr val="black">
                      <a:lumMod val="65000"/>
                      <a:lumOff val="35000"/>
                    </a:prstClr>
                  </a:solidFill>
                </a:rPr>
                <a:t>Azure </a:t>
              </a:r>
              <a:r>
                <a:rPr lang="en-GB" sz="1200" b="1" kern="0" dirty="0">
                  <a:solidFill>
                    <a:prstClr val="black">
                      <a:lumMod val="65000"/>
                      <a:lumOff val="35000"/>
                    </a:prstClr>
                  </a:solidFill>
                </a:rPr>
                <a:t>HDInsight</a:t>
              </a:r>
              <a:endParaRPr lang="pl-PL" sz="1200" b="1" kern="0" dirty="0">
                <a:solidFill>
                  <a:prstClr val="black">
                    <a:lumMod val="65000"/>
                    <a:lumOff val="35000"/>
                  </a:prstClr>
                </a:solidFill>
              </a:endParaRPr>
            </a:p>
          </p:txBody>
        </p:sp>
        <p:pic>
          <p:nvPicPr>
            <p:cNvPr id="7" name="Picture 6">
              <a:extLst>
                <a:ext uri="{FF2B5EF4-FFF2-40B4-BE49-F238E27FC236}">
                  <a16:creationId xmlns:a16="http://schemas.microsoft.com/office/drawing/2014/main" id="{3992AC4C-5F9C-40CE-A4DF-E0E62DE4F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2718" y="4099646"/>
              <a:ext cx="1086444" cy="894371"/>
            </a:xfrm>
            <a:prstGeom prst="rect">
              <a:avLst/>
            </a:prstGeom>
          </p:spPr>
        </p:pic>
      </p:grpSp>
      <p:grpSp>
        <p:nvGrpSpPr>
          <p:cNvPr id="8" name="Group 7">
            <a:extLst>
              <a:ext uri="{FF2B5EF4-FFF2-40B4-BE49-F238E27FC236}">
                <a16:creationId xmlns:a16="http://schemas.microsoft.com/office/drawing/2014/main" id="{B245BB17-6A03-416D-A927-99AE542A623D}"/>
              </a:ext>
            </a:extLst>
          </p:cNvPr>
          <p:cNvGrpSpPr/>
          <p:nvPr/>
        </p:nvGrpSpPr>
        <p:grpSpPr>
          <a:xfrm>
            <a:off x="7800075" y="4064000"/>
            <a:ext cx="2038509" cy="1565695"/>
            <a:chOff x="4292891" y="3158112"/>
            <a:chExt cx="1632830" cy="1309863"/>
          </a:xfrm>
        </p:grpSpPr>
        <p:sp>
          <p:nvSpPr>
            <p:cNvPr id="9" name="TextBox 8">
              <a:extLst>
                <a:ext uri="{FF2B5EF4-FFF2-40B4-BE49-F238E27FC236}">
                  <a16:creationId xmlns:a16="http://schemas.microsoft.com/office/drawing/2014/main" id="{C78DE6BB-0265-4118-8E79-F9AA37B0D332}"/>
                </a:ext>
              </a:extLst>
            </p:cNvPr>
            <p:cNvSpPr txBox="1"/>
            <p:nvPr/>
          </p:nvSpPr>
          <p:spPr>
            <a:xfrm>
              <a:off x="4292891" y="4251687"/>
              <a:ext cx="1632830" cy="216288"/>
            </a:xfrm>
            <a:prstGeom prst="rect">
              <a:avLst/>
            </a:prstGeom>
            <a:noFill/>
          </p:spPr>
          <p:txBody>
            <a:bodyPr wrap="square" rtlCol="0">
              <a:spAutoFit/>
            </a:bodyPr>
            <a:lstStyle/>
            <a:p>
              <a:pPr algn="ctr" defTabSz="514350">
                <a:lnSpc>
                  <a:spcPct val="90000"/>
                </a:lnSpc>
                <a:defRPr/>
              </a:pPr>
              <a:r>
                <a:rPr lang="pl-PL" sz="1200" b="1" kern="0" dirty="0">
                  <a:solidFill>
                    <a:prstClr val="black">
                      <a:lumMod val="65000"/>
                      <a:lumOff val="35000"/>
                    </a:prstClr>
                  </a:solidFill>
                </a:rPr>
                <a:t>Azure</a:t>
              </a:r>
              <a:r>
                <a:rPr lang="en-GB" sz="1200" b="1" kern="0" dirty="0">
                  <a:solidFill>
                    <a:prstClr val="black">
                      <a:lumMod val="65000"/>
                      <a:lumOff val="35000"/>
                    </a:prstClr>
                  </a:solidFill>
                </a:rPr>
                <a:t> Databricks</a:t>
              </a:r>
            </a:p>
          </p:txBody>
        </p:sp>
        <p:pic>
          <p:nvPicPr>
            <p:cNvPr id="10" name="Picture 9">
              <a:extLst>
                <a:ext uri="{FF2B5EF4-FFF2-40B4-BE49-F238E27FC236}">
                  <a16:creationId xmlns:a16="http://schemas.microsoft.com/office/drawing/2014/main" id="{D378D6AC-4659-4C26-B0A4-DAAADE927C6B}"/>
                </a:ext>
              </a:extLst>
            </p:cNvPr>
            <p:cNvPicPr>
              <a:picLocks noChangeAspect="1"/>
            </p:cNvPicPr>
            <p:nvPr/>
          </p:nvPicPr>
          <p:blipFill>
            <a:blip r:embed="rId4"/>
            <a:stretch>
              <a:fillRect/>
            </a:stretch>
          </p:blipFill>
          <p:spPr>
            <a:xfrm>
              <a:off x="4555239" y="3158112"/>
              <a:ext cx="1108132" cy="969810"/>
            </a:xfrm>
            <a:prstGeom prst="rect">
              <a:avLst/>
            </a:prstGeom>
          </p:spPr>
        </p:pic>
      </p:grpSp>
      <p:pic>
        <p:nvPicPr>
          <p:cNvPr id="3" name="Picture 2">
            <a:extLst>
              <a:ext uri="{FF2B5EF4-FFF2-40B4-BE49-F238E27FC236}">
                <a16:creationId xmlns:a16="http://schemas.microsoft.com/office/drawing/2014/main" id="{27290F90-0E4D-4198-8CEA-65AD80B62635}"/>
              </a:ext>
            </a:extLst>
          </p:cNvPr>
          <p:cNvPicPr>
            <a:picLocks noChangeAspect="1"/>
          </p:cNvPicPr>
          <p:nvPr/>
        </p:nvPicPr>
        <p:blipFill>
          <a:blip r:embed="rId5"/>
          <a:stretch>
            <a:fillRect/>
          </a:stretch>
        </p:blipFill>
        <p:spPr>
          <a:xfrm>
            <a:off x="2505393" y="1868961"/>
            <a:ext cx="2340928" cy="1363214"/>
          </a:xfrm>
          <a:prstGeom prst="rect">
            <a:avLst/>
          </a:prstGeom>
        </p:spPr>
      </p:pic>
      <p:cxnSp>
        <p:nvCxnSpPr>
          <p:cNvPr id="12" name="Straight Arrow Connector 11">
            <a:extLst>
              <a:ext uri="{FF2B5EF4-FFF2-40B4-BE49-F238E27FC236}">
                <a16:creationId xmlns:a16="http://schemas.microsoft.com/office/drawing/2014/main" id="{ADF66C6F-8574-4DBA-8374-770798852C1A}"/>
              </a:ext>
            </a:extLst>
          </p:cNvPr>
          <p:cNvCxnSpPr>
            <a:cxnSpLocks/>
          </p:cNvCxnSpPr>
          <p:nvPr/>
        </p:nvCxnSpPr>
        <p:spPr>
          <a:xfrm>
            <a:off x="4846321" y="2409338"/>
            <a:ext cx="328128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Picture 12">
            <a:extLst>
              <a:ext uri="{FF2B5EF4-FFF2-40B4-BE49-F238E27FC236}">
                <a16:creationId xmlns:a16="http://schemas.microsoft.com/office/drawing/2014/main" id="{A1D33FEB-42C5-4AE7-B598-18416E32A0E4}"/>
              </a:ext>
            </a:extLst>
          </p:cNvPr>
          <p:cNvPicPr>
            <a:picLocks noChangeAspect="1"/>
          </p:cNvPicPr>
          <p:nvPr/>
        </p:nvPicPr>
        <p:blipFill>
          <a:blip r:embed="rId6"/>
          <a:stretch>
            <a:fillRect/>
          </a:stretch>
        </p:blipFill>
        <p:spPr>
          <a:xfrm>
            <a:off x="2438707" y="4111437"/>
            <a:ext cx="2393659" cy="1408035"/>
          </a:xfrm>
          <a:prstGeom prst="rect">
            <a:avLst/>
          </a:prstGeom>
        </p:spPr>
      </p:pic>
      <p:cxnSp>
        <p:nvCxnSpPr>
          <p:cNvPr id="15" name="Straight Arrow Connector 14">
            <a:extLst>
              <a:ext uri="{FF2B5EF4-FFF2-40B4-BE49-F238E27FC236}">
                <a16:creationId xmlns:a16="http://schemas.microsoft.com/office/drawing/2014/main" id="{76637521-E31E-4D73-96BA-BE361D690CE9}"/>
              </a:ext>
            </a:extLst>
          </p:cNvPr>
          <p:cNvCxnSpPr>
            <a:cxnSpLocks/>
          </p:cNvCxnSpPr>
          <p:nvPr/>
        </p:nvCxnSpPr>
        <p:spPr>
          <a:xfrm>
            <a:off x="4913008" y="4643613"/>
            <a:ext cx="328128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BA44A351-3B06-48DA-9286-676B791C78B9}"/>
              </a:ext>
            </a:extLst>
          </p:cNvPr>
          <p:cNvSpPr txBox="1"/>
          <p:nvPr/>
        </p:nvSpPr>
        <p:spPr>
          <a:xfrm>
            <a:off x="3268848" y="3471751"/>
            <a:ext cx="6181244" cy="400110"/>
          </a:xfrm>
          <a:prstGeom prst="rect">
            <a:avLst/>
          </a:prstGeom>
          <a:noFill/>
        </p:spPr>
        <p:txBody>
          <a:bodyPr wrap="none" rtlCol="0">
            <a:spAutoFit/>
          </a:bodyPr>
          <a:lstStyle/>
          <a:p>
            <a:r>
              <a:rPr lang="en-GB" sz="2000" b="1" dirty="0">
                <a:solidFill>
                  <a:srgbClr val="FF7100"/>
                </a:solidFill>
              </a:rPr>
              <a:t>Create Cluster on demand, run job and terminate cluster</a:t>
            </a:r>
            <a:endParaRPr lang="pl-PL" sz="2000" b="1" dirty="0">
              <a:solidFill>
                <a:srgbClr val="FF7100"/>
              </a:solidFill>
            </a:endParaRPr>
          </a:p>
        </p:txBody>
      </p:sp>
      <p:sp>
        <p:nvSpPr>
          <p:cNvPr id="17" name="TextBox 16">
            <a:extLst>
              <a:ext uri="{FF2B5EF4-FFF2-40B4-BE49-F238E27FC236}">
                <a16:creationId xmlns:a16="http://schemas.microsoft.com/office/drawing/2014/main" id="{C59F2A3A-1BCA-4222-A87B-C4D7E55F85A7}"/>
              </a:ext>
            </a:extLst>
          </p:cNvPr>
          <p:cNvSpPr txBox="1"/>
          <p:nvPr/>
        </p:nvSpPr>
        <p:spPr>
          <a:xfrm>
            <a:off x="5659246" y="2009228"/>
            <a:ext cx="1414554" cy="369332"/>
          </a:xfrm>
          <a:prstGeom prst="rect">
            <a:avLst/>
          </a:prstGeom>
          <a:noFill/>
        </p:spPr>
        <p:txBody>
          <a:bodyPr wrap="none" rtlCol="0">
            <a:spAutoFit/>
          </a:bodyPr>
          <a:lstStyle/>
          <a:p>
            <a:r>
              <a:rPr lang="pl-PL" b="1" dirty="0">
                <a:solidFill>
                  <a:schemeClr val="tx1">
                    <a:lumMod val="75000"/>
                    <a:lumOff val="25000"/>
                  </a:schemeClr>
                </a:solidFill>
              </a:rPr>
              <a:t>~</a:t>
            </a:r>
            <a:r>
              <a:rPr lang="en-GB" b="1" dirty="0">
                <a:solidFill>
                  <a:schemeClr val="tx1">
                    <a:lumMod val="75000"/>
                    <a:lumOff val="25000"/>
                  </a:schemeClr>
                </a:solidFill>
              </a:rPr>
              <a:t> 20 minutes</a:t>
            </a:r>
            <a:endParaRPr lang="pl-PL" b="1" dirty="0">
              <a:solidFill>
                <a:schemeClr val="tx1">
                  <a:lumMod val="75000"/>
                  <a:lumOff val="25000"/>
                </a:schemeClr>
              </a:solidFill>
            </a:endParaRPr>
          </a:p>
        </p:txBody>
      </p:sp>
      <p:sp>
        <p:nvSpPr>
          <p:cNvPr id="20" name="TextBox 19">
            <a:extLst>
              <a:ext uri="{FF2B5EF4-FFF2-40B4-BE49-F238E27FC236}">
                <a16:creationId xmlns:a16="http://schemas.microsoft.com/office/drawing/2014/main" id="{4DF0569A-CF6C-471E-85DA-EC9CE3DD0FF6}"/>
              </a:ext>
            </a:extLst>
          </p:cNvPr>
          <p:cNvSpPr txBox="1"/>
          <p:nvPr/>
        </p:nvSpPr>
        <p:spPr>
          <a:xfrm>
            <a:off x="5652193" y="4274281"/>
            <a:ext cx="1414554" cy="369332"/>
          </a:xfrm>
          <a:prstGeom prst="rect">
            <a:avLst/>
          </a:prstGeom>
          <a:noFill/>
        </p:spPr>
        <p:txBody>
          <a:bodyPr wrap="none" rtlCol="0">
            <a:spAutoFit/>
          </a:bodyPr>
          <a:lstStyle/>
          <a:p>
            <a:r>
              <a:rPr lang="pl-PL" b="1" dirty="0">
                <a:solidFill>
                  <a:schemeClr val="tx1">
                    <a:lumMod val="75000"/>
                    <a:lumOff val="25000"/>
                  </a:schemeClr>
                </a:solidFill>
              </a:rPr>
              <a:t>~</a:t>
            </a:r>
            <a:r>
              <a:rPr lang="en-GB" b="1" dirty="0">
                <a:solidFill>
                  <a:schemeClr val="tx1">
                    <a:lumMod val="75000"/>
                    <a:lumOff val="25000"/>
                  </a:schemeClr>
                </a:solidFill>
              </a:rPr>
              <a:t> 10 minutes</a:t>
            </a:r>
            <a:endParaRPr lang="pl-PL" b="1" dirty="0">
              <a:solidFill>
                <a:schemeClr val="tx1">
                  <a:lumMod val="75000"/>
                  <a:lumOff val="25000"/>
                </a:schemeClr>
              </a:solidFill>
            </a:endParaRPr>
          </a:p>
        </p:txBody>
      </p:sp>
      <p:pic>
        <p:nvPicPr>
          <p:cNvPr id="21" name="Picture 20">
            <a:extLst>
              <a:ext uri="{FF2B5EF4-FFF2-40B4-BE49-F238E27FC236}">
                <a16:creationId xmlns:a16="http://schemas.microsoft.com/office/drawing/2014/main" id="{2D9209DE-D068-463F-96A5-ADDE7AEC5C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8706" y="2906732"/>
            <a:ext cx="344936" cy="415652"/>
          </a:xfrm>
          <a:prstGeom prst="rect">
            <a:avLst/>
          </a:prstGeom>
        </p:spPr>
      </p:pic>
      <p:pic>
        <p:nvPicPr>
          <p:cNvPr id="22" name="Picture 21">
            <a:extLst>
              <a:ext uri="{FF2B5EF4-FFF2-40B4-BE49-F238E27FC236}">
                <a16:creationId xmlns:a16="http://schemas.microsoft.com/office/drawing/2014/main" id="{CC72A485-E0E7-4D4C-9666-E7FBEF2284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23245" y="5223226"/>
            <a:ext cx="344936" cy="415652"/>
          </a:xfrm>
          <a:prstGeom prst="rect">
            <a:avLst/>
          </a:prstGeom>
        </p:spPr>
      </p:pic>
    </p:spTree>
    <p:extLst>
      <p:ext uri="{BB962C8B-B14F-4D97-AF65-F5344CB8AC3E}">
        <p14:creationId xmlns:p14="http://schemas.microsoft.com/office/powerpoint/2010/main" val="295736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2895600" y="2718036"/>
            <a:ext cx="2996333" cy="1421928"/>
          </a:xfrm>
          <a:prstGeom prst="rect">
            <a:avLst/>
          </a:prstGeom>
          <a:noFill/>
        </p:spPr>
        <p:txBody>
          <a:bodyPr wrap="none" rtlCol="0">
            <a:spAutoFit/>
          </a:bodyPr>
          <a:lstStyle/>
          <a:p>
            <a:pPr>
              <a:lnSpc>
                <a:spcPct val="90000"/>
              </a:lnSpc>
              <a:spcBef>
                <a:spcPts val="1000"/>
              </a:spcBef>
            </a:pPr>
            <a:r>
              <a:rPr lang="en-GB" sz="9600" b="1" spc="-50" dirty="0">
                <a:solidFill>
                  <a:srgbClr val="EF942F"/>
                </a:solidFill>
                <a:latin typeface="Calibri Light" panose="020F0302020204030204"/>
              </a:rPr>
              <a:t>Q &amp; A</a:t>
            </a:r>
            <a:endParaRPr lang="pl-PL" sz="9600" b="1" spc="-50" dirty="0">
              <a:solidFill>
                <a:srgbClr val="EF942F"/>
              </a:solidFill>
              <a:latin typeface="Calibri Light" panose="020F0302020204030204"/>
            </a:endParaRPr>
          </a:p>
        </p:txBody>
      </p:sp>
    </p:spTree>
    <p:extLst>
      <p:ext uri="{BB962C8B-B14F-4D97-AF65-F5344CB8AC3E}">
        <p14:creationId xmlns:p14="http://schemas.microsoft.com/office/powerpoint/2010/main" val="1975511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EF942F"/>
                </a:solidFill>
                <a:latin typeface="Calibri Light" panose="020F0302020204030204"/>
                <a:ea typeface="+mj-ea"/>
                <a:cs typeface="+mj-cs"/>
              </a:rPr>
              <a:t>ETL vs ELT</a:t>
            </a:r>
            <a:endParaRPr lang="pl-PL" sz="4800" b="1" spc="-50" dirty="0">
              <a:solidFill>
                <a:srgbClr val="EF942F"/>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6" y="1657083"/>
            <a:ext cx="6878470" cy="1746977"/>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2200" b="1" dirty="0">
                <a:solidFill>
                  <a:srgbClr val="EF942F"/>
                </a:solidFill>
                <a:latin typeface="Euphemia"/>
              </a:rPr>
              <a:t>ETL </a:t>
            </a:r>
            <a:r>
              <a:rPr lang="en-GB" sz="2200" b="1" dirty="0">
                <a:solidFill>
                  <a:schemeClr val="tx1">
                    <a:lumMod val="65000"/>
                    <a:lumOff val="35000"/>
                  </a:schemeClr>
                </a:solidFill>
                <a:latin typeface="Euphemia"/>
              </a:rPr>
              <a:t>(Extract Transform Load) - Schema On-Write</a:t>
            </a:r>
          </a:p>
          <a:p>
            <a:pPr lvl="1">
              <a:buFont typeface="Arial" panose="020B0604020202020204" pitchFamily="34" charset="0"/>
              <a:buChar char="•"/>
            </a:pPr>
            <a:r>
              <a:rPr lang="en-GB" sz="1800" b="1" dirty="0">
                <a:solidFill>
                  <a:schemeClr val="tx1">
                    <a:lumMod val="65000"/>
                    <a:lumOff val="35000"/>
                  </a:schemeClr>
                </a:solidFill>
                <a:latin typeface="Euphemia"/>
              </a:rPr>
              <a:t>Data Warehouse</a:t>
            </a:r>
          </a:p>
          <a:p>
            <a:pPr>
              <a:buFont typeface="Arial" panose="020B0604020202020204" pitchFamily="34" charset="0"/>
              <a:buChar char="•"/>
            </a:pPr>
            <a:r>
              <a:rPr kumimoji="0" lang="en-GB" sz="2200" b="1" i="0" u="none" strike="noStrike" kern="1200" cap="none" spc="0" normalizeH="0" baseline="0" noProof="0" dirty="0">
                <a:ln>
                  <a:noFill/>
                </a:ln>
                <a:solidFill>
                  <a:srgbClr val="EF942F"/>
                </a:solidFill>
                <a:effectLst/>
                <a:uLnTx/>
                <a:uFillTx/>
                <a:latin typeface="Euphemia"/>
              </a:rPr>
              <a:t>ELT</a:t>
            </a:r>
            <a:r>
              <a:rPr kumimoji="0" lang="en-GB" sz="2200" b="1" i="0" u="none" strike="noStrike" kern="1200" cap="none" spc="0" normalizeH="0" noProof="0" dirty="0">
                <a:ln>
                  <a:noFill/>
                </a:ln>
                <a:solidFill>
                  <a:srgbClr val="EF942F"/>
                </a:solidFill>
                <a:effectLst/>
                <a:uLnTx/>
                <a:uFillTx/>
                <a:latin typeface="Euphemia"/>
              </a:rPr>
              <a:t> </a:t>
            </a:r>
            <a:r>
              <a:rPr kumimoji="0" lang="en-GB" sz="2200" b="1" i="0" u="none" strike="noStrike" kern="1200" cap="none" spc="0" normalizeH="0" noProof="0" dirty="0">
                <a:ln>
                  <a:noFill/>
                </a:ln>
                <a:solidFill>
                  <a:schemeClr val="tx1">
                    <a:lumMod val="65000"/>
                    <a:lumOff val="35000"/>
                  </a:schemeClr>
                </a:solidFill>
                <a:effectLst/>
                <a:uLnTx/>
                <a:uFillTx/>
                <a:latin typeface="Euphemia"/>
              </a:rPr>
              <a:t>(Extract Load Transform) - Schema On-Read</a:t>
            </a:r>
          </a:p>
          <a:p>
            <a:pPr lvl="1">
              <a:buFont typeface="Arial" panose="020B0604020202020204" pitchFamily="34" charset="0"/>
              <a:buChar char="•"/>
            </a:pPr>
            <a:r>
              <a:rPr kumimoji="0" lang="en-GB" sz="2200" b="1" i="0" u="none" strike="noStrike" kern="1200" cap="none" spc="0" normalizeH="0" noProof="0" dirty="0">
                <a:ln>
                  <a:noFill/>
                </a:ln>
                <a:solidFill>
                  <a:schemeClr val="tx1">
                    <a:lumMod val="65000"/>
                    <a:lumOff val="35000"/>
                  </a:schemeClr>
                </a:solidFill>
                <a:effectLst/>
                <a:uLnTx/>
                <a:uFillTx/>
                <a:latin typeface="Euphemia"/>
              </a:rPr>
              <a:t> 	</a:t>
            </a:r>
            <a:r>
              <a:rPr lang="en-GB" sz="1800" b="1" dirty="0">
                <a:solidFill>
                  <a:schemeClr val="tx1">
                    <a:lumMod val="65000"/>
                    <a:lumOff val="35000"/>
                  </a:schemeClr>
                </a:solidFill>
                <a:latin typeface="Euphemia"/>
              </a:rPr>
              <a:t>Data Lake</a:t>
            </a:r>
          </a:p>
          <a:p>
            <a:pPr>
              <a:buFont typeface="Arial" panose="020B0604020202020204" pitchFamily="34" charset="0"/>
              <a:buChar char="•"/>
            </a:pPr>
            <a:endParaRPr kumimoji="0" lang="en-GB" b="1" i="0" u="none" strike="noStrike" kern="1200" cap="none" spc="0" normalizeH="0" baseline="0" noProof="0" dirty="0">
              <a:ln>
                <a:noFill/>
              </a:ln>
              <a:solidFill>
                <a:schemeClr val="tx1">
                  <a:lumMod val="65000"/>
                  <a:lumOff val="35000"/>
                </a:schemeClr>
              </a:solidFill>
              <a:effectLst/>
              <a:uLnTx/>
              <a:uFillTx/>
              <a:latin typeface="Euphemia"/>
            </a:endParaRPr>
          </a:p>
        </p:txBody>
      </p:sp>
      <p:pic>
        <p:nvPicPr>
          <p:cNvPr id="5" name="Picture 2" descr="Bottled Water Packaging plant">
            <a:extLst>
              <a:ext uri="{FF2B5EF4-FFF2-40B4-BE49-F238E27FC236}">
                <a16:creationId xmlns:a16="http://schemas.microsoft.com/office/drawing/2014/main" id="{7A8C5826-93C6-4DAA-B55A-9CF661072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3402" y="1499871"/>
            <a:ext cx="3678702" cy="1904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Znalezione obrazy dla zapytania trashed water lake">
            <a:extLst>
              <a:ext uri="{FF2B5EF4-FFF2-40B4-BE49-F238E27FC236}">
                <a16:creationId xmlns:a16="http://schemas.microsoft.com/office/drawing/2014/main" id="{1FEC99A2-DA1A-44C2-A063-8C79B019D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3402" y="4234756"/>
            <a:ext cx="3678702" cy="2069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19A402-D388-463D-AF5D-8ED7D1344FD7}"/>
              </a:ext>
            </a:extLst>
          </p:cNvPr>
          <p:cNvSpPr txBox="1"/>
          <p:nvPr/>
        </p:nvSpPr>
        <p:spPr>
          <a:xfrm>
            <a:off x="9040300" y="3429000"/>
            <a:ext cx="2841804" cy="307777"/>
          </a:xfrm>
          <a:prstGeom prst="rect">
            <a:avLst/>
          </a:prstGeom>
          <a:noFill/>
        </p:spPr>
        <p:txBody>
          <a:bodyPr wrap="none" rtlCol="0">
            <a:spAutoFit/>
          </a:bodyPr>
          <a:lstStyle/>
          <a:p>
            <a:r>
              <a:rPr lang="en-GB" sz="1400" dirty="0">
                <a:solidFill>
                  <a:schemeClr val="tx1">
                    <a:lumMod val="65000"/>
                    <a:lumOff val="35000"/>
                  </a:schemeClr>
                </a:solidFill>
              </a:rPr>
              <a:t>Source: https://premiumwaters.com</a:t>
            </a:r>
            <a:endParaRPr lang="pl-PL" sz="1400" dirty="0">
              <a:solidFill>
                <a:schemeClr val="tx1">
                  <a:lumMod val="65000"/>
                  <a:lumOff val="35000"/>
                </a:schemeClr>
              </a:solidFill>
            </a:endParaRPr>
          </a:p>
        </p:txBody>
      </p:sp>
      <p:sp>
        <p:nvSpPr>
          <p:cNvPr id="8" name="Rectangle 7">
            <a:extLst>
              <a:ext uri="{FF2B5EF4-FFF2-40B4-BE49-F238E27FC236}">
                <a16:creationId xmlns:a16="http://schemas.microsoft.com/office/drawing/2014/main" id="{42EBF96B-84B3-4CD4-BF76-984C226234D1}"/>
              </a:ext>
            </a:extLst>
          </p:cNvPr>
          <p:cNvSpPr/>
          <p:nvPr/>
        </p:nvSpPr>
        <p:spPr>
          <a:xfrm>
            <a:off x="9364427" y="6457913"/>
            <a:ext cx="2517677" cy="307777"/>
          </a:xfrm>
          <a:prstGeom prst="rect">
            <a:avLst/>
          </a:prstGeom>
        </p:spPr>
        <p:txBody>
          <a:bodyPr wrap="none">
            <a:spAutoFit/>
          </a:bodyPr>
          <a:lstStyle/>
          <a:p>
            <a:r>
              <a:rPr lang="en-GB" sz="1400" dirty="0">
                <a:solidFill>
                  <a:schemeClr val="tx1">
                    <a:lumMod val="65000"/>
                    <a:lumOff val="35000"/>
                  </a:schemeClr>
                </a:solidFill>
              </a:rPr>
              <a:t>Source :</a:t>
            </a:r>
            <a:r>
              <a:rPr lang="pl-PL" sz="1400" dirty="0">
                <a:solidFill>
                  <a:schemeClr val="tx1">
                    <a:lumMod val="65000"/>
                    <a:lumOff val="35000"/>
                  </a:schemeClr>
                </a:solidFill>
              </a:rPr>
              <a:t>https://snowbrains.com</a:t>
            </a:r>
          </a:p>
        </p:txBody>
      </p:sp>
      <p:sp>
        <p:nvSpPr>
          <p:cNvPr id="3" name="TextBox 2">
            <a:extLst>
              <a:ext uri="{FF2B5EF4-FFF2-40B4-BE49-F238E27FC236}">
                <a16:creationId xmlns:a16="http://schemas.microsoft.com/office/drawing/2014/main" id="{0D303344-F9C9-49C6-8043-8681F049CE01}"/>
              </a:ext>
            </a:extLst>
          </p:cNvPr>
          <p:cNvSpPr txBox="1"/>
          <p:nvPr/>
        </p:nvSpPr>
        <p:spPr>
          <a:xfrm>
            <a:off x="1093530" y="5826971"/>
            <a:ext cx="6878470" cy="954107"/>
          </a:xfrm>
          <a:prstGeom prst="rect">
            <a:avLst/>
          </a:prstGeom>
          <a:noFill/>
        </p:spPr>
        <p:txBody>
          <a:bodyPr wrap="square" rtlCol="0">
            <a:spAutoFit/>
          </a:bodyPr>
          <a:lstStyle/>
          <a:p>
            <a:r>
              <a:rPr lang="en-GB" sz="2800" b="1" dirty="0">
                <a:solidFill>
                  <a:schemeClr val="tx1">
                    <a:lumMod val="65000"/>
                    <a:lumOff val="35000"/>
                  </a:schemeClr>
                </a:solidFill>
                <a:latin typeface="Euphemia"/>
              </a:rPr>
              <a:t> </a:t>
            </a:r>
            <a:r>
              <a:rPr lang="en-GB" sz="2800" b="1" dirty="0">
                <a:solidFill>
                  <a:srgbClr val="EF942F"/>
                </a:solidFill>
                <a:latin typeface="Euphemia"/>
              </a:rPr>
              <a:t>I</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ngest</a:t>
            </a:r>
            <a:r>
              <a:rPr lang="en-GB" sz="2800" b="1" dirty="0">
                <a:solidFill>
                  <a:schemeClr val="tx1">
                    <a:lumMod val="65000"/>
                    <a:lumOff val="35000"/>
                  </a:schemeClr>
                </a:solidFill>
                <a:latin typeface="Euphemia"/>
              </a:rPr>
              <a:t>) </a:t>
            </a:r>
            <a:r>
              <a:rPr lang="en-GB" sz="2800" b="1" dirty="0">
                <a:solidFill>
                  <a:srgbClr val="EF942F"/>
                </a:solidFill>
                <a:latin typeface="Euphemia"/>
              </a:rPr>
              <a:t>S</a:t>
            </a:r>
            <a:r>
              <a:rPr lang="en-GB" sz="2800" b="1" dirty="0">
                <a:solidFill>
                  <a:schemeClr val="tx1">
                    <a:lumMod val="65000"/>
                    <a:lumOff val="35000"/>
                  </a:schemeClr>
                </a:solidFill>
                <a:latin typeface="Euphemia"/>
              </a:rPr>
              <a:t>(tore) </a:t>
            </a:r>
            <a:r>
              <a:rPr lang="en-GB" sz="2800" b="1" dirty="0">
                <a:solidFill>
                  <a:srgbClr val="EF942F"/>
                </a:solidFill>
                <a:latin typeface="Euphemia"/>
              </a:rPr>
              <a:t>A</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nalyse</a:t>
            </a:r>
            <a:r>
              <a:rPr lang="en-GB" sz="2800" b="1" dirty="0">
                <a:solidFill>
                  <a:schemeClr val="tx1">
                    <a:lumMod val="65000"/>
                    <a:lumOff val="35000"/>
                  </a:schemeClr>
                </a:solidFill>
                <a:latin typeface="Euphemia"/>
              </a:rPr>
              <a:t>) </a:t>
            </a:r>
            <a:r>
              <a:rPr lang="en-GB" sz="2800" b="1" dirty="0">
                <a:solidFill>
                  <a:srgbClr val="EF942F"/>
                </a:solidFill>
                <a:latin typeface="Euphemia"/>
              </a:rPr>
              <a:t>S</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urface</a:t>
            </a:r>
            <a:r>
              <a:rPr lang="en-GB" sz="2800" b="1" dirty="0">
                <a:solidFill>
                  <a:schemeClr val="tx1">
                    <a:lumMod val="65000"/>
                    <a:lumOff val="35000"/>
                  </a:schemeClr>
                </a:solidFill>
                <a:latin typeface="Euphemia"/>
              </a:rPr>
              <a:t>) </a:t>
            </a:r>
            <a:r>
              <a:rPr lang="en-GB" sz="2800" b="1" dirty="0">
                <a:solidFill>
                  <a:srgbClr val="EF942F"/>
                </a:solidFill>
                <a:latin typeface="Euphemia"/>
              </a:rPr>
              <a:t>A</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ct</a:t>
            </a:r>
            <a:r>
              <a:rPr lang="en-GB" sz="2800" b="1" dirty="0">
                <a:solidFill>
                  <a:schemeClr val="tx1">
                    <a:lumMod val="65000"/>
                    <a:lumOff val="35000"/>
                  </a:schemeClr>
                </a:solidFill>
                <a:latin typeface="Euphemia"/>
              </a:rPr>
              <a:t>)</a:t>
            </a:r>
          </a:p>
          <a:p>
            <a:endParaRPr lang="pl-PL" sz="2800" b="1" dirty="0"/>
          </a:p>
        </p:txBody>
      </p:sp>
      <p:sp>
        <p:nvSpPr>
          <p:cNvPr id="10" name="Content Placeholder 2">
            <a:extLst>
              <a:ext uri="{FF2B5EF4-FFF2-40B4-BE49-F238E27FC236}">
                <a16:creationId xmlns:a16="http://schemas.microsoft.com/office/drawing/2014/main" id="{16C93FDD-2BA8-442E-94C6-CF255BAF204D}"/>
              </a:ext>
            </a:extLst>
          </p:cNvPr>
          <p:cNvSpPr txBox="1">
            <a:spLocks/>
          </p:cNvSpPr>
          <p:nvPr/>
        </p:nvSpPr>
        <p:spPr>
          <a:xfrm>
            <a:off x="862128" y="3617727"/>
            <a:ext cx="6878470" cy="234903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sz="2400" b="1" dirty="0">
                <a:solidFill>
                  <a:srgbClr val="EF942F"/>
                </a:solidFill>
              </a:rPr>
              <a:t>What is Data Lake ?</a:t>
            </a:r>
          </a:p>
          <a:p>
            <a:pPr>
              <a:lnSpc>
                <a:spcPct val="100000"/>
              </a:lnSpc>
            </a:pPr>
            <a:r>
              <a:rPr lang="en-US" sz="1800" dirty="0">
                <a:solidFill>
                  <a:schemeClr val="tx1">
                    <a:lumMod val="65000"/>
                    <a:lumOff val="35000"/>
                  </a:schemeClr>
                </a:solidFill>
              </a:rPr>
              <a:t>“If you think of a</a:t>
            </a:r>
            <a:r>
              <a:rPr lang="en-US" sz="1800" dirty="0">
                <a:solidFill>
                  <a:schemeClr val="accent1">
                    <a:lumMod val="75000"/>
                  </a:schemeClr>
                </a:solidFill>
              </a:rPr>
              <a:t> </a:t>
            </a:r>
            <a:r>
              <a:rPr lang="en-US" sz="1800" b="1" dirty="0" err="1">
                <a:solidFill>
                  <a:srgbClr val="EF942F"/>
                </a:solidFill>
              </a:rPr>
              <a:t>datamart</a:t>
            </a:r>
            <a:r>
              <a:rPr lang="en-US" sz="1800" b="1" dirty="0">
                <a:solidFill>
                  <a:schemeClr val="accent1">
                    <a:lumMod val="75000"/>
                  </a:schemeClr>
                </a:solidFill>
              </a:rPr>
              <a:t> </a:t>
            </a:r>
            <a:r>
              <a:rPr lang="en-US" sz="1800" dirty="0">
                <a:solidFill>
                  <a:schemeClr val="tx1">
                    <a:lumMod val="65000"/>
                    <a:lumOff val="35000"/>
                  </a:schemeClr>
                </a:solidFill>
              </a:rPr>
              <a:t>(a subset of a data warehouse) as a store of bottled water – cleansed and packaged and structured for easy consumption – the </a:t>
            </a:r>
            <a:r>
              <a:rPr lang="en-US" sz="1800" b="1" dirty="0">
                <a:solidFill>
                  <a:srgbClr val="EF942F"/>
                </a:solidFill>
              </a:rPr>
              <a:t>data lake </a:t>
            </a:r>
            <a:r>
              <a:rPr lang="en-US" sz="1800" dirty="0">
                <a:solidFill>
                  <a:schemeClr val="tx1">
                    <a:lumMod val="65000"/>
                    <a:lumOff val="35000"/>
                  </a:schemeClr>
                </a:solidFill>
              </a:rPr>
              <a:t>is a large body of water in a more </a:t>
            </a:r>
            <a:r>
              <a:rPr lang="en-US" sz="1800" b="1" dirty="0">
                <a:solidFill>
                  <a:srgbClr val="EF942F"/>
                </a:solidFill>
              </a:rPr>
              <a:t>natural state</a:t>
            </a:r>
            <a:r>
              <a:rPr lang="en-US" sz="1800" dirty="0">
                <a:solidFill>
                  <a:schemeClr val="tx1">
                    <a:lumMod val="65000"/>
                    <a:lumOff val="35000"/>
                  </a:schemeClr>
                </a:solidFill>
              </a:rPr>
              <a:t>„</a:t>
            </a:r>
          </a:p>
          <a:p>
            <a:pPr algn="ctr">
              <a:lnSpc>
                <a:spcPct val="100000"/>
              </a:lnSpc>
            </a:pPr>
            <a:r>
              <a:rPr lang="en-US" sz="14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400" b="1" dirty="0">
              <a:solidFill>
                <a:schemeClr val="tx1">
                  <a:lumMod val="65000"/>
                  <a:lumOff val="35000"/>
                </a:schemeClr>
              </a:solidFill>
            </a:endParaRPr>
          </a:p>
        </p:txBody>
      </p:sp>
    </p:spTree>
    <p:extLst>
      <p:ext uri="{BB962C8B-B14F-4D97-AF65-F5344CB8AC3E}">
        <p14:creationId xmlns:p14="http://schemas.microsoft.com/office/powerpoint/2010/main" val="378764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1666240" y="2718036"/>
            <a:ext cx="6273641" cy="1421928"/>
          </a:xfrm>
          <a:prstGeom prst="rect">
            <a:avLst/>
          </a:prstGeom>
          <a:noFill/>
        </p:spPr>
        <p:txBody>
          <a:bodyPr wrap="none" rtlCol="0">
            <a:spAutoFit/>
          </a:bodyPr>
          <a:lstStyle/>
          <a:p>
            <a:pPr>
              <a:lnSpc>
                <a:spcPct val="90000"/>
              </a:lnSpc>
              <a:spcBef>
                <a:spcPts val="1000"/>
              </a:spcBef>
            </a:pPr>
            <a:r>
              <a:rPr lang="en-GB" sz="9600" b="1" spc="-50" dirty="0">
                <a:solidFill>
                  <a:srgbClr val="EF942F"/>
                </a:solidFill>
                <a:latin typeface="Calibri Light" panose="020F0302020204030204"/>
              </a:rPr>
              <a:t>THANK YOU!</a:t>
            </a:r>
            <a:endParaRPr lang="pl-PL" sz="9600" b="1" spc="-50" dirty="0">
              <a:solidFill>
                <a:srgbClr val="EF942F"/>
              </a:solidFill>
              <a:latin typeface="Calibri Light" panose="020F0302020204030204"/>
            </a:endParaRPr>
          </a:p>
        </p:txBody>
      </p:sp>
      <p:sp>
        <p:nvSpPr>
          <p:cNvPr id="2" name="TextBox 1">
            <a:extLst>
              <a:ext uri="{FF2B5EF4-FFF2-40B4-BE49-F238E27FC236}">
                <a16:creationId xmlns:a16="http://schemas.microsoft.com/office/drawing/2014/main" id="{976F5A5E-BEFB-48D2-98AE-2EA0E2515E40}"/>
              </a:ext>
            </a:extLst>
          </p:cNvPr>
          <p:cNvSpPr txBox="1"/>
          <p:nvPr/>
        </p:nvSpPr>
        <p:spPr>
          <a:xfrm>
            <a:off x="1957705" y="4139964"/>
            <a:ext cx="4504759" cy="461665"/>
          </a:xfrm>
          <a:prstGeom prst="rect">
            <a:avLst/>
          </a:prstGeom>
          <a:noFill/>
        </p:spPr>
        <p:txBody>
          <a:bodyPr wrap="none" rtlCol="0">
            <a:spAutoFit/>
          </a:bodyPr>
          <a:lstStyle/>
          <a:p>
            <a:r>
              <a:rPr lang="en-GB" sz="2400" dirty="0">
                <a:hlinkClick r:id="rId2"/>
              </a:rPr>
              <a:t>tkrawczyk@future-processing.com</a:t>
            </a:r>
            <a:endParaRPr lang="en-GB" sz="2400" dirty="0"/>
          </a:p>
        </p:txBody>
      </p:sp>
    </p:spTree>
    <p:extLst>
      <p:ext uri="{BB962C8B-B14F-4D97-AF65-F5344CB8AC3E}">
        <p14:creationId xmlns:p14="http://schemas.microsoft.com/office/powerpoint/2010/main" val="158078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EF942F"/>
                </a:solidFill>
                <a:latin typeface="Calibri Light" panose="020F0302020204030204"/>
                <a:ea typeface="+mj-ea"/>
                <a:cs typeface="+mj-cs"/>
              </a:rPr>
              <a:t>What does ADF do?</a:t>
            </a:r>
            <a:endParaRPr lang="pl-PL" sz="4800" b="1" spc="-50" dirty="0">
              <a:solidFill>
                <a:srgbClr val="EF942F"/>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EF942F"/>
                </a:solidFill>
                <a:latin typeface="Calibri Light" panose="020F0302020204030204"/>
                <a:ea typeface="+mj-ea"/>
                <a:cs typeface="+mj-cs"/>
              </a:rPr>
              <a:t>Azure Data Factory</a:t>
            </a:r>
            <a:r>
              <a:rPr lang="pl-PL" sz="4800" b="1" spc="-50" dirty="0">
                <a:solidFill>
                  <a:srgbClr val="EF942F"/>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EF942F"/>
                </a:solidFill>
                <a:latin typeface="Calibri Light" panose="020F0302020204030204"/>
                <a:ea typeface="+mj-ea"/>
                <a:cs typeface="+mj-cs"/>
              </a:rPr>
              <a:t>Azure Data Factory – Linked Services</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EF942F"/>
                </a:solidFill>
              </a:rPr>
              <a:t>More than 70 connectors</a:t>
            </a:r>
            <a:endParaRPr lang="pl-PL" sz="8000" b="1" dirty="0">
              <a:solidFill>
                <a:srgbClr val="EF942F"/>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EF942F"/>
                </a:solidFill>
                <a:latin typeface="Calibri Light" panose="020F0302020204030204"/>
                <a:ea typeface="+mj-ea"/>
                <a:cs typeface="+mj-cs"/>
              </a:rPr>
              <a:t>Azure Data Factory - </a:t>
            </a:r>
            <a:r>
              <a:rPr lang="pl-PL" sz="4800" b="1" spc="-50" dirty="0">
                <a:solidFill>
                  <a:srgbClr val="EF942F"/>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EF942F"/>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EF942F"/>
                </a:solidFill>
                <a:latin typeface="Euphemia"/>
              </a:rPr>
              <a:t>Azure Databricks Notebooks, Jars, Pythons</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EF942F"/>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EF942F"/>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EF942F"/>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5"/>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6"/>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7"/>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ext uri="{D42A27DB-BD31-4B8C-83A1-F6EECF244321}">
                <p14:modId xmlns:p14="http://schemas.microsoft.com/office/powerpoint/2010/main" val="3786982399"/>
              </p:ext>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2143" name="Bitmap Image" r:id="rId8" imgW="1569600" imgH="1044000" progId="Paint.Picture">
                  <p:embed/>
                </p:oleObj>
              </mc:Choice>
              <mc:Fallback>
                <p:oleObj name="Bitmap Image" r:id="rId8" imgW="1569600" imgH="1044000" progId="Paint.Picture">
                  <p:embed/>
                  <p:pic>
                    <p:nvPicPr>
                      <p:cNvPr id="0" name=""/>
                      <p:cNvPicPr/>
                      <p:nvPr/>
                    </p:nvPicPr>
                    <p:blipFill>
                      <a:blip r:embed="rId9"/>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EF942F"/>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EF942F"/>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EF942F"/>
                </a:solidFill>
                <a:latin typeface="Euphemia"/>
              </a:rPr>
              <a:t>ForEach</a:t>
            </a:r>
            <a:r>
              <a:rPr lang="en-US" sz="2400" b="1" dirty="0">
                <a:solidFill>
                  <a:srgbClr val="EF942F"/>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EF942F"/>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EF942F"/>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21616</TotalTime>
  <Words>1683</Words>
  <Application>Microsoft Office PowerPoint</Application>
  <PresentationFormat>Widescreen</PresentationFormat>
  <Paragraphs>265</Paragraphs>
  <Slides>30</Slides>
  <Notes>16</Notes>
  <HiddenSlides>2</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3" baseType="lpstr">
      <vt:lpstr>Arial</vt:lpstr>
      <vt:lpstr>Bahnschrift SemiBold</vt:lpstr>
      <vt:lpstr>Calibri</vt:lpstr>
      <vt:lpstr>Calibri Light</vt:lpstr>
      <vt:lpstr>Euphemia</vt:lpstr>
      <vt:lpstr>Malleable-FP</vt:lpstr>
      <vt:lpstr>Malleable-FP Thin</vt:lpstr>
      <vt:lpstr>SegoeUI-Bold</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tkrawczyk</cp:lastModifiedBy>
  <cp:revision>515</cp:revision>
  <dcterms:created xsi:type="dcterms:W3CDTF">2016-06-22T10:14:21Z</dcterms:created>
  <dcterms:modified xsi:type="dcterms:W3CDTF">2018-11-29T08:14:27Z</dcterms:modified>
</cp:coreProperties>
</file>